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7" r:id="rId6"/>
    <p:sldId id="258" r:id="rId7"/>
    <p:sldId id="293" r:id="rId8"/>
    <p:sldId id="259" r:id="rId9"/>
    <p:sldId id="297" r:id="rId10"/>
    <p:sldId id="300" r:id="rId11"/>
    <p:sldId id="301" r:id="rId12"/>
    <p:sldId id="267" r:id="rId13"/>
    <p:sldId id="268" r:id="rId14"/>
    <p:sldId id="265" r:id="rId15"/>
    <p:sldId id="302" r:id="rId16"/>
    <p:sldId id="270" r:id="rId17"/>
    <p:sldId id="303"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9B431C-0C68-AA89-4B27-4C719CCBD1DC}" name="Nicastro Gabriella" initials="GN" userId="S::gabriella.nicastro@astirmi.onmicrosoft.com::549c39eb-04d9-4b68-8eff-1b6bd0f0e1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DB0"/>
    <a:srgbClr val="FBEFD9"/>
    <a:srgbClr val="6B7B7D"/>
    <a:srgbClr val="5E777A"/>
    <a:srgbClr val="7AA7AC"/>
    <a:srgbClr val="FF6666"/>
    <a:srgbClr val="CBDAD9"/>
    <a:srgbClr val="DDEC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9739" autoAdjust="0"/>
  </p:normalViewPr>
  <p:slideViewPr>
    <p:cSldViewPr snapToGrid="0" snapToObjects="1">
      <p:cViewPr>
        <p:scale>
          <a:sx n="100" d="100"/>
          <a:sy n="100" d="100"/>
        </p:scale>
        <p:origin x="-53" y="-120"/>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2728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C0761-ACBE-D603-AEBB-2DFD83B25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F5E54-F460-D4B7-1330-19E63426ABEC}"/>
              </a:ext>
            </a:extLst>
          </p:cNvPr>
          <p:cNvSpPr>
            <a:spLocks noGrp="1" noRot="1" noChangeAspect="1"/>
          </p:cNvSpPr>
          <p:nvPr>
            <p:ph type="sldImg"/>
          </p:nvPr>
        </p:nvSpPr>
        <p:spPr/>
        <p:txBody>
          <a:bodyPr/>
          <a:lstStyle/>
          <a:p>
            <a:endParaRPr lang="it-IT" dirty="0"/>
          </a:p>
        </p:txBody>
      </p:sp>
      <p:sp>
        <p:nvSpPr>
          <p:cNvPr id="3" name="Notes Placeholder 2">
            <a:extLst>
              <a:ext uri="{FF2B5EF4-FFF2-40B4-BE49-F238E27FC236}">
                <a16:creationId xmlns:a16="http://schemas.microsoft.com/office/drawing/2014/main" id="{C60A6DDD-BE4B-132E-890C-AC42E46CF0DB}"/>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39503110-9C29-9080-6E48-34CE0552BD8E}"/>
              </a:ext>
            </a:extLst>
          </p:cNvPr>
          <p:cNvSpPr>
            <a:spLocks noGrp="1"/>
          </p:cNvSpPr>
          <p:nvPr>
            <p:ph type="sldNum" sz="quarter" idx="10"/>
          </p:nvPr>
        </p:nvSpPr>
        <p:spPr/>
        <p:txBody>
          <a:bodyPr/>
          <a:lstStyle/>
          <a:p>
            <a:fld id="{F7021451-1387-4CA6-816F-3879F97B5CBC}" type="slidenum">
              <a:rPr lang="en-US"/>
              <a:t>4</a:t>
            </a:fld>
            <a:endParaRPr lang="en-US" dirty="0"/>
          </a:p>
        </p:txBody>
      </p:sp>
    </p:spTree>
    <p:extLst>
      <p:ext uri="{BB962C8B-B14F-4D97-AF65-F5344CB8AC3E}">
        <p14:creationId xmlns:p14="http://schemas.microsoft.com/office/powerpoint/2010/main" val="3222806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5DBF1-F821-7B35-B275-68E853EBF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53852-FC1B-83EA-4247-9C73AB966251}"/>
              </a:ext>
            </a:extLst>
          </p:cNvPr>
          <p:cNvSpPr>
            <a:spLocks noGrp="1" noRot="1" noChangeAspect="1"/>
          </p:cNvSpPr>
          <p:nvPr>
            <p:ph type="sldImg"/>
          </p:nvPr>
        </p:nvSpPr>
        <p:spPr/>
        <p:txBody>
          <a:bodyPr/>
          <a:lstStyle/>
          <a:p>
            <a:endParaRPr lang="it-IT" dirty="0"/>
          </a:p>
        </p:txBody>
      </p:sp>
      <p:sp>
        <p:nvSpPr>
          <p:cNvPr id="3" name="Notes Placeholder 2">
            <a:extLst>
              <a:ext uri="{FF2B5EF4-FFF2-40B4-BE49-F238E27FC236}">
                <a16:creationId xmlns:a16="http://schemas.microsoft.com/office/drawing/2014/main" id="{683577E6-C5E7-A6DC-A5A9-4A740EFD771C}"/>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95CA7174-B69B-5E20-36F4-2454F7BFFAAE}"/>
              </a:ext>
            </a:extLst>
          </p:cNvPr>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795417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50F5D-4C34-D3D7-5BC0-97BBD9666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6B222-6F67-69B4-2427-92112E3EFF0D}"/>
              </a:ext>
            </a:extLst>
          </p:cNvPr>
          <p:cNvSpPr>
            <a:spLocks noGrp="1" noRot="1" noChangeAspect="1"/>
          </p:cNvSpPr>
          <p:nvPr>
            <p:ph type="sldImg"/>
          </p:nvPr>
        </p:nvSpPr>
        <p:spPr/>
        <p:txBody>
          <a:bodyPr/>
          <a:lstStyle/>
          <a:p>
            <a:endParaRPr lang="it-IT" dirty="0"/>
          </a:p>
        </p:txBody>
      </p:sp>
      <p:sp>
        <p:nvSpPr>
          <p:cNvPr id="3" name="Notes Placeholder 2">
            <a:extLst>
              <a:ext uri="{FF2B5EF4-FFF2-40B4-BE49-F238E27FC236}">
                <a16:creationId xmlns:a16="http://schemas.microsoft.com/office/drawing/2014/main" id="{11F99C04-A236-BD4E-06DA-4B7DE85784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4" name="Slide Number Placeholder 3">
            <a:extLst>
              <a:ext uri="{FF2B5EF4-FFF2-40B4-BE49-F238E27FC236}">
                <a16:creationId xmlns:a16="http://schemas.microsoft.com/office/drawing/2014/main" id="{6A369123-26F6-BAFA-A152-E928B030559B}"/>
              </a:ext>
            </a:extLst>
          </p:cNvPr>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3354718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D511F-34E6-D5E2-774B-0953938C2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7440B-E862-36C9-CD71-6A34D09F064D}"/>
              </a:ext>
            </a:extLst>
          </p:cNvPr>
          <p:cNvSpPr>
            <a:spLocks noGrp="1" noRot="1" noChangeAspect="1"/>
          </p:cNvSpPr>
          <p:nvPr>
            <p:ph type="sldImg"/>
          </p:nvPr>
        </p:nvSpPr>
        <p:spPr/>
        <p:txBody>
          <a:bodyPr/>
          <a:lstStyle/>
          <a:p>
            <a:endParaRPr lang="it-IT" dirty="0"/>
          </a:p>
        </p:txBody>
      </p:sp>
      <p:sp>
        <p:nvSpPr>
          <p:cNvPr id="3" name="Notes Placeholder 2">
            <a:extLst>
              <a:ext uri="{FF2B5EF4-FFF2-40B4-BE49-F238E27FC236}">
                <a16:creationId xmlns:a16="http://schemas.microsoft.com/office/drawing/2014/main" id="{8CB6DF3F-64A0-FC12-8916-F71B40BB9258}"/>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D0A75EE7-ABE8-D0D7-EE4C-512DC3628286}"/>
              </a:ext>
            </a:extLst>
          </p:cNvPr>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3104100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b="1"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C642A-CDF1-976B-F0C8-01F8074C6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9589F-816E-C992-CF69-071FD50C8DC0}"/>
              </a:ext>
            </a:extLst>
          </p:cNvPr>
          <p:cNvSpPr>
            <a:spLocks noGrp="1" noRot="1" noChangeAspect="1"/>
          </p:cNvSpPr>
          <p:nvPr>
            <p:ph type="sldImg"/>
          </p:nvPr>
        </p:nvSpPr>
        <p:spPr/>
        <p:txBody>
          <a:bodyPr/>
          <a:lstStyle/>
          <a:p>
            <a:endParaRPr lang="it-IT" dirty="0"/>
          </a:p>
        </p:txBody>
      </p:sp>
      <p:sp>
        <p:nvSpPr>
          <p:cNvPr id="3" name="Notes Placeholder 2">
            <a:extLst>
              <a:ext uri="{FF2B5EF4-FFF2-40B4-BE49-F238E27FC236}">
                <a16:creationId xmlns:a16="http://schemas.microsoft.com/office/drawing/2014/main" id="{3A5E3CE2-90FB-B26A-4872-79B1B36B0CD2}"/>
              </a:ext>
            </a:extLst>
          </p:cNvPr>
          <p:cNvSpPr>
            <a:spLocks noGrp="1"/>
          </p:cNvSpPr>
          <p:nvPr>
            <p:ph type="body" idx="1"/>
          </p:nvPr>
        </p:nvSpPr>
        <p:spPr/>
        <p:txBody>
          <a:bodyPr/>
          <a:lstStyle/>
          <a:p>
            <a:pPr rtl="0"/>
            <a:endParaRPr dirty="0"/>
          </a:p>
        </p:txBody>
      </p:sp>
      <p:sp>
        <p:nvSpPr>
          <p:cNvPr id="4" name="Slide Number Placeholder 3">
            <a:extLst>
              <a:ext uri="{FF2B5EF4-FFF2-40B4-BE49-F238E27FC236}">
                <a16:creationId xmlns:a16="http://schemas.microsoft.com/office/drawing/2014/main" id="{3EFF06A3-016F-6AC4-4A52-42C88BF3F0D7}"/>
              </a:ext>
            </a:extLst>
          </p:cNvPr>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2323082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dirty="0"/>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78167-98BE-0D4D-244F-8A2A5420B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553BE1-09F6-4D09-DF40-4D92C12A96EC}"/>
              </a:ext>
            </a:extLst>
          </p:cNvPr>
          <p:cNvSpPr>
            <a:spLocks noGrp="1" noRot="1" noChangeAspect="1"/>
          </p:cNvSpPr>
          <p:nvPr>
            <p:ph type="sldImg"/>
          </p:nvPr>
        </p:nvSpPr>
        <p:spPr/>
        <p:txBody>
          <a:bodyPr/>
          <a:lstStyle/>
          <a:p>
            <a:endParaRPr lang="it-IT" dirty="0"/>
          </a:p>
        </p:txBody>
      </p:sp>
      <p:sp>
        <p:nvSpPr>
          <p:cNvPr id="3" name="Notes Placeholder 2">
            <a:extLst>
              <a:ext uri="{FF2B5EF4-FFF2-40B4-BE49-F238E27FC236}">
                <a16:creationId xmlns:a16="http://schemas.microsoft.com/office/drawing/2014/main" id="{8845D1C5-C5AE-D827-26AB-BA04F7839E2D}"/>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0F7093DC-6AAC-3337-D0E8-96A3EEA5EFB4}"/>
              </a:ext>
            </a:extLst>
          </p:cNvPr>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1237221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white.png"/>
          <p:cNvPicPr>
            <a:picLocks noChangeAspect="1"/>
          </p:cNvPicPr>
          <p:nvPr/>
        </p:nvPicPr>
        <p:blipFill>
          <a:blip r:embed="rId4"/>
          <a:stretch>
            <a:fillRect/>
          </a:stretch>
        </p:blipFill>
        <p:spPr>
          <a:xfrm>
            <a:off x="10967829" y="316611"/>
            <a:ext cx="945746" cy="956617"/>
          </a:xfrm>
          <a:prstGeom prst="rect">
            <a:avLst/>
          </a:prstGeom>
        </p:spPr>
      </p:pic>
      <p:sp>
        <p:nvSpPr>
          <p:cNvPr id="3" name="Text 0"/>
          <p:cNvSpPr txBox="1"/>
          <p:nvPr/>
        </p:nvSpPr>
        <p:spPr>
          <a:xfrm>
            <a:off x="731520" y="1691640"/>
            <a:ext cx="10241280" cy="365760"/>
          </a:xfrm>
          <a:prstGeom prst="rect">
            <a:avLst/>
          </a:prstGeom>
          <a:noFill/>
          <a:ln/>
        </p:spPr>
        <p:txBody>
          <a:bodyPr wrap="square" lIns="0" tIns="0" rIns="0" bIns="0" rtlCol="0" anchor="ctr"/>
          <a:lstStyle/>
          <a:p>
            <a:pPr marL="0" indent="0">
              <a:buNone/>
            </a:pPr>
            <a:r>
              <a:rPr lang="en-US" sz="1300" b="1" kern="0" spc="150" dirty="0">
                <a:solidFill>
                  <a:srgbClr val="5E777A"/>
                </a:solidFill>
                <a:latin typeface="Arial" pitchFamily="34" charset="0"/>
                <a:ea typeface="Arial" pitchFamily="34" charset="-122"/>
                <a:cs typeface="Arial" pitchFamily="34" charset="-120"/>
              </a:rPr>
              <a:t>EMERGENCY DEPARTMENT DATA ANONYMIZATION - eCREAM WP4</a:t>
            </a:r>
            <a:endParaRPr lang="en-US" sz="1300" dirty="0"/>
          </a:p>
        </p:txBody>
      </p:sp>
      <p:sp>
        <p:nvSpPr>
          <p:cNvPr id="4" name="Text 1"/>
          <p:cNvSpPr txBox="1"/>
          <p:nvPr/>
        </p:nvSpPr>
        <p:spPr>
          <a:xfrm>
            <a:off x="731520" y="2103120"/>
            <a:ext cx="10058400" cy="1737360"/>
          </a:xfrm>
          <a:prstGeom prst="rect">
            <a:avLst/>
          </a:prstGeom>
          <a:noFill/>
          <a:ln/>
        </p:spPr>
        <p:txBody>
          <a:bodyPr wrap="square" lIns="0" tIns="0" rIns="0" bIns="0" rtlCol="0" anchor="ctr"/>
          <a:lstStyle/>
          <a:p>
            <a:pPr marL="0" indent="0">
              <a:lnSpc>
                <a:spcPts val="4400"/>
              </a:lnSpc>
              <a:buNone/>
            </a:pPr>
            <a:r>
              <a:rPr lang="en-US" sz="3800" b="1" dirty="0">
                <a:solidFill>
                  <a:srgbClr val="5E777A"/>
                </a:solidFill>
                <a:latin typeface="Arial" pitchFamily="34" charset="0"/>
                <a:ea typeface="Arial" pitchFamily="34" charset="-122"/>
                <a:cs typeface="Arial" pitchFamily="34" charset="-120"/>
              </a:rPr>
              <a:t>Another Way to Anonymize:</a:t>
            </a:r>
            <a:endParaRPr lang="en-US" sz="3800" dirty="0"/>
          </a:p>
          <a:p>
            <a:pPr marL="0" indent="0">
              <a:lnSpc>
                <a:spcPts val="4400"/>
              </a:lnSpc>
              <a:buNone/>
            </a:pPr>
            <a:r>
              <a:rPr lang="en-US" sz="3800" b="1" dirty="0">
                <a:solidFill>
                  <a:srgbClr val="5E777A"/>
                </a:solidFill>
                <a:latin typeface="Arial" pitchFamily="34" charset="0"/>
                <a:ea typeface="Arial" pitchFamily="34" charset="-122"/>
                <a:cs typeface="Arial" pitchFamily="34" charset="-120"/>
              </a:rPr>
              <a:t>Hiding the One in a Million</a:t>
            </a:r>
            <a:endParaRPr lang="en-US" sz="3800" dirty="0"/>
          </a:p>
        </p:txBody>
      </p:sp>
      <p:sp>
        <p:nvSpPr>
          <p:cNvPr id="5" name="Text 2"/>
          <p:cNvSpPr txBox="1"/>
          <p:nvPr/>
        </p:nvSpPr>
        <p:spPr>
          <a:xfrm>
            <a:off x="731520" y="4254650"/>
            <a:ext cx="6368527" cy="822960"/>
          </a:xfrm>
          <a:prstGeom prst="rect">
            <a:avLst/>
          </a:prstGeom>
          <a:noFill/>
          <a:ln/>
        </p:spPr>
        <p:txBody>
          <a:bodyPr wrap="square" lIns="0" tIns="0" rIns="0" bIns="0" rtlCol="0" anchor="ctr"/>
          <a:lstStyle/>
          <a:p>
            <a:pPr>
              <a:lnSpc>
                <a:spcPct val="100000"/>
              </a:lnSpc>
            </a:pPr>
            <a:r>
              <a:rPr lang="en-US" sz="1500" i="1" noProof="0" dirty="0">
                <a:solidFill>
                  <a:srgbClr val="5E777A"/>
                </a:solidFill>
                <a:latin typeface="Arial" pitchFamily="34" charset="0"/>
                <a:cs typeface="Arial" pitchFamily="34" charset="-120"/>
              </a:rPr>
              <a:t>We worked on anonymizing structured data from emergency departments to enable the development of the UC2 policymaker dashboard.</a:t>
            </a:r>
          </a:p>
          <a:p>
            <a:pPr marL="0" indent="0">
              <a:lnSpc>
                <a:spcPts val="1900"/>
              </a:lnSpc>
              <a:buNone/>
            </a:pPr>
            <a:endParaRPr lang="en-US" sz="1500" dirty="0"/>
          </a:p>
        </p:txBody>
      </p:sp>
      <p:sp>
        <p:nvSpPr>
          <p:cNvPr id="6" name="Text 3"/>
          <p:cNvSpPr txBox="1"/>
          <p:nvPr/>
        </p:nvSpPr>
        <p:spPr>
          <a:xfrm>
            <a:off x="731520" y="6126480"/>
            <a:ext cx="7315200" cy="320040"/>
          </a:xfrm>
          <a:prstGeom prst="rect">
            <a:avLst/>
          </a:prstGeom>
          <a:noFill/>
          <a:ln/>
        </p:spPr>
        <p:txBody>
          <a:bodyPr wrap="square" lIns="0" tIns="0" rIns="0" bIns="0" rtlCol="0" anchor="ctr"/>
          <a:lstStyle/>
          <a:p>
            <a:pPr marL="0" indent="0">
              <a:buNone/>
            </a:pPr>
            <a:r>
              <a:rPr lang="en-US" sz="1100" dirty="0">
                <a:solidFill>
                  <a:srgbClr val="5E777A"/>
                </a:solidFill>
                <a:latin typeface="Arial" pitchFamily="34" charset="0"/>
                <a:ea typeface="Arial" pitchFamily="34" charset="-122"/>
                <a:cs typeface="Arial" pitchFamily="34" charset="-120"/>
              </a:rPr>
              <a:t>Consortium meeting Kosice -  15-16 October 2026</a:t>
            </a:r>
            <a:endParaRPr lang="en-US" sz="1100" dirty="0"/>
          </a:p>
        </p:txBody>
      </p:sp>
      <p:sp>
        <p:nvSpPr>
          <p:cNvPr id="8" name="Text 3">
            <a:extLst>
              <a:ext uri="{FF2B5EF4-FFF2-40B4-BE49-F238E27FC236}">
                <a16:creationId xmlns:a16="http://schemas.microsoft.com/office/drawing/2014/main" id="{CC627FBD-8644-8039-7EDC-2A7D6B7F8C4F}"/>
              </a:ext>
            </a:extLst>
          </p:cNvPr>
          <p:cNvSpPr txBox="1"/>
          <p:nvPr/>
        </p:nvSpPr>
        <p:spPr>
          <a:xfrm>
            <a:off x="731520" y="5755178"/>
            <a:ext cx="7315200" cy="320040"/>
          </a:xfrm>
          <a:prstGeom prst="rect">
            <a:avLst/>
          </a:prstGeom>
          <a:noFill/>
          <a:ln/>
        </p:spPr>
        <p:txBody>
          <a:bodyPr wrap="square" lIns="0" tIns="0" rIns="0" bIns="0" rtlCol="0" anchor="ctr"/>
          <a:lstStyle/>
          <a:p>
            <a:pPr marL="0" indent="0">
              <a:buNone/>
            </a:pPr>
            <a:r>
              <a:rPr lang="en-US" sz="1400" dirty="0">
                <a:solidFill>
                  <a:srgbClr val="5E777A"/>
                </a:solidFill>
                <a:latin typeface="Arial" pitchFamily="34" charset="0"/>
                <a:ea typeface="Arial" pitchFamily="34" charset="-122"/>
                <a:cs typeface="Arial" pitchFamily="34" charset="-120"/>
              </a:rPr>
              <a:t>Astir</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color.png"/>
          <p:cNvPicPr>
            <a:picLocks noChangeAspect="1"/>
          </p:cNvPicPr>
          <p:nvPr/>
        </p:nvPicPr>
        <p:blipFill>
          <a:blip r:embed="rId4"/>
          <a:stretch>
            <a:fillRect/>
          </a:stretch>
        </p:blipFill>
        <p:spPr>
          <a:xfrm>
            <a:off x="10967829" y="316611"/>
            <a:ext cx="945746" cy="956617"/>
          </a:xfrm>
          <a:prstGeom prst="rect">
            <a:avLst/>
          </a:prstGeom>
        </p:spPr>
      </p:pic>
      <p:sp>
        <p:nvSpPr>
          <p:cNvPr id="3" name="Text 0"/>
          <p:cNvSpPr txBox="1"/>
          <p:nvPr/>
        </p:nvSpPr>
        <p:spPr>
          <a:xfrm>
            <a:off x="548640" y="530352"/>
            <a:ext cx="9692640" cy="777240"/>
          </a:xfrm>
          <a:prstGeom prst="rect">
            <a:avLst/>
          </a:prstGeom>
          <a:noFill/>
          <a:ln/>
        </p:spPr>
        <p:txBody>
          <a:bodyPr wrap="square" lIns="0" tIns="0" rIns="0" bIns="0" rtlCol="0" anchor="t"/>
          <a:lstStyle/>
          <a:p>
            <a:pPr marL="0" indent="0">
              <a:lnSpc>
                <a:spcPts val="3100"/>
              </a:lnSpc>
              <a:buNone/>
            </a:pPr>
            <a:r>
              <a:rPr lang="en-US" sz="2700" dirty="0">
                <a:solidFill>
                  <a:srgbClr val="FF6666"/>
                </a:solidFill>
                <a:latin typeface="Arial" pitchFamily="34" charset="0"/>
                <a:ea typeface="Arial" pitchFamily="34" charset="-122"/>
                <a:cs typeface="Arial" pitchFamily="34" charset="-120"/>
              </a:rPr>
              <a:t>How We Got Here</a:t>
            </a:r>
            <a:endParaRPr lang="en-US" sz="2700" dirty="0"/>
          </a:p>
        </p:txBody>
      </p:sp>
      <p:sp>
        <p:nvSpPr>
          <p:cNvPr id="4" name="Text 1"/>
          <p:cNvSpPr txBox="1"/>
          <p:nvPr/>
        </p:nvSpPr>
        <p:spPr>
          <a:xfrm>
            <a:off x="548640" y="1298448"/>
            <a:ext cx="9875520" cy="457200"/>
          </a:xfrm>
          <a:prstGeom prst="rect">
            <a:avLst/>
          </a:prstGeom>
          <a:noFill/>
          <a:ln/>
        </p:spPr>
        <p:txBody>
          <a:bodyPr wrap="square" lIns="0" tIns="0" rIns="0" bIns="0" rtlCol="0" anchor="ctr"/>
          <a:lstStyle/>
          <a:p>
            <a:pPr marL="0" indent="0">
              <a:buNone/>
            </a:pPr>
            <a:r>
              <a:rPr lang="en-US" sz="1300" i="1" dirty="0">
                <a:solidFill>
                  <a:srgbClr val="6B7B7D"/>
                </a:solidFill>
                <a:latin typeface="Arial" pitchFamily="34" charset="0"/>
                <a:ea typeface="Arial" pitchFamily="34" charset="-122"/>
                <a:cs typeface="Arial" pitchFamily="34" charset="-120"/>
              </a:rPr>
              <a:t>The path of this talk:</a:t>
            </a:r>
            <a:endParaRPr lang="en-US" sz="1300" dirty="0"/>
          </a:p>
        </p:txBody>
      </p:sp>
      <p:sp>
        <p:nvSpPr>
          <p:cNvPr id="5" name="Shape 2"/>
          <p:cNvSpPr/>
          <p:nvPr/>
        </p:nvSpPr>
        <p:spPr>
          <a:xfrm>
            <a:off x="877824" y="2441448"/>
            <a:ext cx="914" cy="3566160"/>
          </a:xfrm>
          <a:prstGeom prst="line">
            <a:avLst/>
          </a:prstGeom>
          <a:noFill/>
          <a:ln w="25400">
            <a:solidFill>
              <a:srgbClr val="B5DAD1"/>
            </a:solidFill>
            <a:prstDash val="dash"/>
          </a:ln>
        </p:spPr>
        <p:txBody>
          <a:bodyPr/>
          <a:lstStyle/>
          <a:p>
            <a:endParaRPr lang="it-IT" dirty="0"/>
          </a:p>
        </p:txBody>
      </p:sp>
      <p:sp>
        <p:nvSpPr>
          <p:cNvPr id="6" name="Shape 3"/>
          <p:cNvSpPr/>
          <p:nvPr/>
        </p:nvSpPr>
        <p:spPr>
          <a:xfrm>
            <a:off x="640080" y="1965960"/>
            <a:ext cx="475488" cy="475488"/>
          </a:xfrm>
          <a:prstGeom prst="ellipse">
            <a:avLst/>
          </a:prstGeom>
          <a:solidFill>
            <a:srgbClr val="5E777A"/>
          </a:solidFill>
          <a:ln/>
        </p:spPr>
        <p:txBody>
          <a:bodyPr/>
          <a:lstStyle/>
          <a:p>
            <a:endParaRPr lang="it-IT" dirty="0"/>
          </a:p>
        </p:txBody>
      </p:sp>
      <p:sp>
        <p:nvSpPr>
          <p:cNvPr id="7" name="Text 4"/>
          <p:cNvSpPr txBox="1"/>
          <p:nvPr/>
        </p:nvSpPr>
        <p:spPr>
          <a:xfrm>
            <a:off x="640080" y="1965960"/>
            <a:ext cx="475488" cy="475488"/>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1</a:t>
            </a:r>
            <a:endParaRPr lang="en-US" sz="1900" dirty="0"/>
          </a:p>
        </p:txBody>
      </p:sp>
      <p:sp>
        <p:nvSpPr>
          <p:cNvPr id="8" name="Text 5"/>
          <p:cNvSpPr txBox="1"/>
          <p:nvPr/>
        </p:nvSpPr>
        <p:spPr>
          <a:xfrm>
            <a:off x="1325880" y="1938528"/>
            <a:ext cx="3291840" cy="320040"/>
          </a:xfrm>
          <a:prstGeom prst="rect">
            <a:avLst/>
          </a:prstGeom>
          <a:noFill/>
          <a:ln/>
        </p:spPr>
        <p:txBody>
          <a:bodyPr wrap="square" lIns="0" tIns="0" rIns="0" bIns="0" rtlCol="0" anchor="ctr"/>
          <a:lstStyle/>
          <a:p>
            <a:pPr marL="0" indent="0">
              <a:buNone/>
            </a:pPr>
            <a:r>
              <a:rPr lang="en-US" sz="1350" b="1" dirty="0">
                <a:solidFill>
                  <a:srgbClr val="5E777A"/>
                </a:solidFill>
                <a:latin typeface="Arial" pitchFamily="34" charset="0"/>
                <a:ea typeface="Arial" pitchFamily="34" charset="-122"/>
                <a:cs typeface="Arial" pitchFamily="34" charset="-120"/>
              </a:rPr>
              <a:t>Why anonymize?</a:t>
            </a:r>
            <a:endParaRPr lang="en-US" sz="1350" dirty="0"/>
          </a:p>
        </p:txBody>
      </p:sp>
      <p:sp>
        <p:nvSpPr>
          <p:cNvPr id="9" name="Text 6"/>
          <p:cNvSpPr txBox="1"/>
          <p:nvPr/>
        </p:nvSpPr>
        <p:spPr>
          <a:xfrm>
            <a:off x="4617720" y="1824228"/>
            <a:ext cx="7406640" cy="548640"/>
          </a:xfrm>
          <a:prstGeom prst="rect">
            <a:avLst/>
          </a:prstGeom>
          <a:noFill/>
          <a:ln/>
        </p:spPr>
        <p:txBody>
          <a:bodyPr wrap="square" lIns="0" tIns="0" rIns="0" bIns="0" rtlCol="0" anchor="ctr"/>
          <a:lstStyle/>
          <a:p>
            <a:pPr marL="0" indent="0">
              <a:lnSpc>
                <a:spcPts val="1300"/>
              </a:lnSpc>
              <a:buNone/>
            </a:pPr>
            <a:r>
              <a:rPr lang="en-US" sz="1200" dirty="0">
                <a:solidFill>
                  <a:srgbClr val="404040"/>
                </a:solidFill>
                <a:latin typeface="Arial" pitchFamily="34" charset="0"/>
                <a:ea typeface="Arial" pitchFamily="34" charset="-122"/>
                <a:cs typeface="Arial" pitchFamily="34" charset="-120"/>
              </a:rPr>
              <a:t>One dashboard, two sections: Real-Time uses aggregated data, Analytics needs record-level data</a:t>
            </a:r>
            <a:endParaRPr lang="en-US" sz="1200" dirty="0"/>
          </a:p>
        </p:txBody>
      </p:sp>
      <p:sp>
        <p:nvSpPr>
          <p:cNvPr id="10" name="Shape 7"/>
          <p:cNvSpPr/>
          <p:nvPr/>
        </p:nvSpPr>
        <p:spPr>
          <a:xfrm>
            <a:off x="640080" y="2679192"/>
            <a:ext cx="475488" cy="475488"/>
          </a:xfrm>
          <a:prstGeom prst="ellipse">
            <a:avLst/>
          </a:prstGeom>
          <a:solidFill>
            <a:srgbClr val="7AA7AC"/>
          </a:solidFill>
          <a:ln/>
        </p:spPr>
        <p:txBody>
          <a:bodyPr/>
          <a:lstStyle/>
          <a:p>
            <a:endParaRPr lang="it-IT" dirty="0"/>
          </a:p>
        </p:txBody>
      </p:sp>
      <p:sp>
        <p:nvSpPr>
          <p:cNvPr id="11" name="Text 8"/>
          <p:cNvSpPr txBox="1"/>
          <p:nvPr/>
        </p:nvSpPr>
        <p:spPr>
          <a:xfrm>
            <a:off x="640080" y="2679192"/>
            <a:ext cx="475488" cy="475488"/>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2</a:t>
            </a:r>
            <a:endParaRPr lang="en-US" sz="1900" dirty="0"/>
          </a:p>
        </p:txBody>
      </p:sp>
      <p:sp>
        <p:nvSpPr>
          <p:cNvPr id="12" name="Text 9"/>
          <p:cNvSpPr txBox="1"/>
          <p:nvPr/>
        </p:nvSpPr>
        <p:spPr>
          <a:xfrm>
            <a:off x="1325880" y="2651760"/>
            <a:ext cx="3291840" cy="320040"/>
          </a:xfrm>
          <a:prstGeom prst="rect">
            <a:avLst/>
          </a:prstGeom>
          <a:noFill/>
          <a:ln/>
        </p:spPr>
        <p:txBody>
          <a:bodyPr wrap="square" lIns="0" tIns="0" rIns="0" bIns="0" rtlCol="0" anchor="ctr"/>
          <a:lstStyle/>
          <a:p>
            <a:pPr marL="0" indent="0">
              <a:buNone/>
            </a:pPr>
            <a:r>
              <a:rPr lang="en-US" sz="1350" b="1" dirty="0">
                <a:solidFill>
                  <a:srgbClr val="5E777A"/>
                </a:solidFill>
                <a:latin typeface="Arial" pitchFamily="34" charset="0"/>
                <a:ea typeface="Arial" pitchFamily="34" charset="-122"/>
                <a:cs typeface="Arial" pitchFamily="34" charset="-120"/>
              </a:rPr>
              <a:t>Variables and risks</a:t>
            </a:r>
            <a:endParaRPr lang="en-US" sz="1350" dirty="0"/>
          </a:p>
        </p:txBody>
      </p:sp>
      <p:sp>
        <p:nvSpPr>
          <p:cNvPr id="13" name="Text 10"/>
          <p:cNvSpPr txBox="1"/>
          <p:nvPr/>
        </p:nvSpPr>
        <p:spPr>
          <a:xfrm>
            <a:off x="4617720" y="2537460"/>
            <a:ext cx="7406640" cy="548640"/>
          </a:xfrm>
          <a:prstGeom prst="rect">
            <a:avLst/>
          </a:prstGeom>
          <a:noFill/>
          <a:ln/>
        </p:spPr>
        <p:txBody>
          <a:bodyPr wrap="square" lIns="0" tIns="0" rIns="0" bIns="0" rtlCol="0" anchor="ctr"/>
          <a:lstStyle/>
          <a:p>
            <a:pPr marL="0" indent="0">
              <a:lnSpc>
                <a:spcPts val="1300"/>
              </a:lnSpc>
              <a:buNone/>
            </a:pPr>
            <a:r>
              <a:rPr lang="en-US" sz="1200" dirty="0">
                <a:solidFill>
                  <a:srgbClr val="404040"/>
                </a:solidFill>
                <a:latin typeface="Arial" pitchFamily="34" charset="0"/>
                <a:ea typeface="Arial" pitchFamily="34" charset="-122"/>
                <a:cs typeface="Arial" pitchFamily="34" charset="-120"/>
              </a:rPr>
              <a:t>Four types of variables (DI, QI, NS, SA) and three risks: singling out, linkability, inference</a:t>
            </a:r>
            <a:endParaRPr lang="en-US" sz="1200" dirty="0"/>
          </a:p>
        </p:txBody>
      </p:sp>
      <p:sp>
        <p:nvSpPr>
          <p:cNvPr id="14" name="Shape 11"/>
          <p:cNvSpPr/>
          <p:nvPr/>
        </p:nvSpPr>
        <p:spPr>
          <a:xfrm>
            <a:off x="640080" y="3392424"/>
            <a:ext cx="475488" cy="475488"/>
          </a:xfrm>
          <a:prstGeom prst="ellipse">
            <a:avLst/>
          </a:prstGeom>
          <a:solidFill>
            <a:srgbClr val="FF6666"/>
          </a:solidFill>
          <a:ln/>
        </p:spPr>
        <p:txBody>
          <a:bodyPr/>
          <a:lstStyle/>
          <a:p>
            <a:endParaRPr lang="it-IT" dirty="0"/>
          </a:p>
        </p:txBody>
      </p:sp>
      <p:sp>
        <p:nvSpPr>
          <p:cNvPr id="15" name="Text 12"/>
          <p:cNvSpPr txBox="1"/>
          <p:nvPr/>
        </p:nvSpPr>
        <p:spPr>
          <a:xfrm>
            <a:off x="640080" y="3392424"/>
            <a:ext cx="475488" cy="475488"/>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3</a:t>
            </a:r>
            <a:endParaRPr lang="en-US" sz="1900" dirty="0"/>
          </a:p>
        </p:txBody>
      </p:sp>
      <p:sp>
        <p:nvSpPr>
          <p:cNvPr id="16" name="Text 13"/>
          <p:cNvSpPr txBox="1"/>
          <p:nvPr/>
        </p:nvSpPr>
        <p:spPr>
          <a:xfrm>
            <a:off x="1325880" y="3364992"/>
            <a:ext cx="3291840" cy="320040"/>
          </a:xfrm>
          <a:prstGeom prst="rect">
            <a:avLst/>
          </a:prstGeom>
          <a:noFill/>
          <a:ln/>
        </p:spPr>
        <p:txBody>
          <a:bodyPr wrap="square" lIns="0" tIns="0" rIns="0" bIns="0" rtlCol="0" anchor="ctr"/>
          <a:lstStyle/>
          <a:p>
            <a:pPr marL="0" indent="0">
              <a:buNone/>
            </a:pPr>
            <a:r>
              <a:rPr lang="en-US" sz="1350" b="1" dirty="0">
                <a:solidFill>
                  <a:srgbClr val="5E777A"/>
                </a:solidFill>
                <a:latin typeface="Arial" pitchFamily="34" charset="0"/>
                <a:ea typeface="Arial" pitchFamily="34" charset="-122"/>
                <a:cs typeface="Arial" pitchFamily="34" charset="-120"/>
              </a:rPr>
              <a:t>Anonymization techniques</a:t>
            </a:r>
            <a:endParaRPr lang="en-US" sz="1350" dirty="0"/>
          </a:p>
        </p:txBody>
      </p:sp>
      <p:sp>
        <p:nvSpPr>
          <p:cNvPr id="17" name="Text 14"/>
          <p:cNvSpPr txBox="1"/>
          <p:nvPr/>
        </p:nvSpPr>
        <p:spPr>
          <a:xfrm>
            <a:off x="4617720" y="3250692"/>
            <a:ext cx="7406640" cy="548640"/>
          </a:xfrm>
          <a:prstGeom prst="rect">
            <a:avLst/>
          </a:prstGeom>
          <a:noFill/>
          <a:ln/>
        </p:spPr>
        <p:txBody>
          <a:bodyPr wrap="square" lIns="0" tIns="0" rIns="0" bIns="0" rtlCol="0" anchor="ctr"/>
          <a:lstStyle/>
          <a:p>
            <a:pPr marL="0" indent="0">
              <a:lnSpc>
                <a:spcPts val="1300"/>
              </a:lnSpc>
              <a:buNone/>
            </a:pPr>
            <a:r>
              <a:rPr lang="en-US" sz="1200" dirty="0">
                <a:solidFill>
                  <a:srgbClr val="404040"/>
                </a:solidFill>
                <a:latin typeface="Arial" pitchFamily="34" charset="0"/>
                <a:ea typeface="Arial" pitchFamily="34" charset="-122"/>
                <a:cs typeface="Arial" pitchFamily="34" charset="-120"/>
              </a:rPr>
              <a:t>Randomization vs generalization: what each technique protects, and what it costs</a:t>
            </a:r>
            <a:endParaRPr lang="en-US" sz="1200" dirty="0"/>
          </a:p>
        </p:txBody>
      </p:sp>
      <p:sp>
        <p:nvSpPr>
          <p:cNvPr id="18" name="Shape 15"/>
          <p:cNvSpPr/>
          <p:nvPr/>
        </p:nvSpPr>
        <p:spPr>
          <a:xfrm>
            <a:off x="640080" y="4105656"/>
            <a:ext cx="475488" cy="475488"/>
          </a:xfrm>
          <a:prstGeom prst="ellipse">
            <a:avLst/>
          </a:prstGeom>
          <a:solidFill>
            <a:srgbClr val="5E777A"/>
          </a:solidFill>
          <a:ln/>
        </p:spPr>
        <p:txBody>
          <a:bodyPr/>
          <a:lstStyle/>
          <a:p>
            <a:endParaRPr lang="it-IT" dirty="0"/>
          </a:p>
        </p:txBody>
      </p:sp>
      <p:sp>
        <p:nvSpPr>
          <p:cNvPr id="19" name="Text 16"/>
          <p:cNvSpPr txBox="1"/>
          <p:nvPr/>
        </p:nvSpPr>
        <p:spPr>
          <a:xfrm>
            <a:off x="640080" y="4105656"/>
            <a:ext cx="475488" cy="475488"/>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4</a:t>
            </a:r>
            <a:endParaRPr lang="en-US" sz="1900" dirty="0"/>
          </a:p>
        </p:txBody>
      </p:sp>
      <p:sp>
        <p:nvSpPr>
          <p:cNvPr id="20" name="Text 17"/>
          <p:cNvSpPr txBox="1"/>
          <p:nvPr/>
        </p:nvSpPr>
        <p:spPr>
          <a:xfrm>
            <a:off x="1325880" y="4078224"/>
            <a:ext cx="3291840" cy="320040"/>
          </a:xfrm>
          <a:prstGeom prst="rect">
            <a:avLst/>
          </a:prstGeom>
          <a:noFill/>
          <a:ln/>
        </p:spPr>
        <p:txBody>
          <a:bodyPr wrap="square" lIns="0" tIns="0" rIns="0" bIns="0" rtlCol="0" anchor="ctr"/>
          <a:lstStyle/>
          <a:p>
            <a:pPr marL="0" indent="0">
              <a:buNone/>
            </a:pPr>
            <a:r>
              <a:rPr lang="en-US" sz="1350" b="1" dirty="0">
                <a:solidFill>
                  <a:srgbClr val="5E777A"/>
                </a:solidFill>
                <a:latin typeface="Arial" pitchFamily="34" charset="0"/>
                <a:ea typeface="Arial" pitchFamily="34" charset="-122"/>
                <a:cs typeface="Arial" pitchFamily="34" charset="-120"/>
              </a:rPr>
              <a:t>Our choices</a:t>
            </a:r>
            <a:endParaRPr lang="en-US" sz="1350" dirty="0"/>
          </a:p>
        </p:txBody>
      </p:sp>
      <p:sp>
        <p:nvSpPr>
          <p:cNvPr id="21" name="Text 18"/>
          <p:cNvSpPr txBox="1"/>
          <p:nvPr/>
        </p:nvSpPr>
        <p:spPr>
          <a:xfrm>
            <a:off x="4617720" y="3963924"/>
            <a:ext cx="7406640" cy="548640"/>
          </a:xfrm>
          <a:prstGeom prst="rect">
            <a:avLst/>
          </a:prstGeom>
          <a:noFill/>
          <a:ln/>
        </p:spPr>
        <p:txBody>
          <a:bodyPr wrap="square" lIns="0" tIns="0" rIns="0" bIns="0" rtlCol="0" anchor="ctr"/>
          <a:lstStyle/>
          <a:p>
            <a:pPr marL="0" indent="0">
              <a:lnSpc>
                <a:spcPts val="1300"/>
              </a:lnSpc>
              <a:buNone/>
            </a:pPr>
            <a:r>
              <a:rPr lang="en-US" sz="1200" dirty="0">
                <a:solidFill>
                  <a:srgbClr val="404040"/>
                </a:solidFill>
                <a:latin typeface="Arial" pitchFamily="34" charset="0"/>
                <a:ea typeface="Arial" pitchFamily="34" charset="-122"/>
                <a:cs typeface="Arial" pitchFamily="34" charset="-120"/>
              </a:rPr>
              <a:t>Generalization + k-anonymity (k=5) + distinct l-diversity (l=3), and how we classified the variables</a:t>
            </a:r>
            <a:endParaRPr lang="en-US" sz="1200" dirty="0"/>
          </a:p>
        </p:txBody>
      </p:sp>
      <p:sp>
        <p:nvSpPr>
          <p:cNvPr id="22" name="Shape 19"/>
          <p:cNvSpPr/>
          <p:nvPr/>
        </p:nvSpPr>
        <p:spPr>
          <a:xfrm>
            <a:off x="640080" y="4818888"/>
            <a:ext cx="475488" cy="475488"/>
          </a:xfrm>
          <a:prstGeom prst="ellipse">
            <a:avLst/>
          </a:prstGeom>
          <a:solidFill>
            <a:srgbClr val="7AA7AC"/>
          </a:solidFill>
          <a:ln/>
        </p:spPr>
        <p:txBody>
          <a:bodyPr/>
          <a:lstStyle/>
          <a:p>
            <a:endParaRPr lang="it-IT" dirty="0"/>
          </a:p>
        </p:txBody>
      </p:sp>
      <p:sp>
        <p:nvSpPr>
          <p:cNvPr id="23" name="Text 20"/>
          <p:cNvSpPr txBox="1"/>
          <p:nvPr/>
        </p:nvSpPr>
        <p:spPr>
          <a:xfrm>
            <a:off x="640080" y="4818888"/>
            <a:ext cx="475488" cy="475488"/>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5</a:t>
            </a:r>
            <a:endParaRPr lang="en-US" sz="1900" dirty="0"/>
          </a:p>
        </p:txBody>
      </p:sp>
      <p:sp>
        <p:nvSpPr>
          <p:cNvPr id="24" name="Text 21"/>
          <p:cNvSpPr txBox="1"/>
          <p:nvPr/>
        </p:nvSpPr>
        <p:spPr>
          <a:xfrm>
            <a:off x="1325880" y="4791456"/>
            <a:ext cx="3291840" cy="320040"/>
          </a:xfrm>
          <a:prstGeom prst="rect">
            <a:avLst/>
          </a:prstGeom>
          <a:noFill/>
          <a:ln/>
        </p:spPr>
        <p:txBody>
          <a:bodyPr wrap="square" lIns="0" tIns="0" rIns="0" bIns="0" rtlCol="0" anchor="ctr"/>
          <a:lstStyle/>
          <a:p>
            <a:r>
              <a:rPr lang="en-US" sz="1350" b="1" dirty="0">
                <a:solidFill>
                  <a:srgbClr val="5E777A"/>
                </a:solidFill>
                <a:latin typeface="Arial" pitchFamily="34" charset="0"/>
                <a:ea typeface="Arial" pitchFamily="34" charset="-122"/>
                <a:cs typeface="Arial" pitchFamily="34" charset="-120"/>
              </a:rPr>
              <a:t>ARX -  Data anonymization tool</a:t>
            </a:r>
            <a:endParaRPr lang="en-US" sz="1350" dirty="0"/>
          </a:p>
        </p:txBody>
      </p:sp>
      <p:sp>
        <p:nvSpPr>
          <p:cNvPr id="25" name="Text 22"/>
          <p:cNvSpPr txBox="1"/>
          <p:nvPr/>
        </p:nvSpPr>
        <p:spPr>
          <a:xfrm>
            <a:off x="4617720" y="4677156"/>
            <a:ext cx="7406640" cy="548640"/>
          </a:xfrm>
          <a:prstGeom prst="rect">
            <a:avLst/>
          </a:prstGeom>
          <a:noFill/>
          <a:ln/>
        </p:spPr>
        <p:txBody>
          <a:bodyPr wrap="square" lIns="0" tIns="0" rIns="0" bIns="0" rtlCol="0" anchor="ctr"/>
          <a:lstStyle/>
          <a:p>
            <a:pPr marL="0" indent="0">
              <a:lnSpc>
                <a:spcPts val="1300"/>
              </a:lnSpc>
              <a:buNone/>
            </a:pPr>
            <a:r>
              <a:rPr lang="en-US" sz="1200" dirty="0">
                <a:solidFill>
                  <a:srgbClr val="404040"/>
                </a:solidFill>
                <a:latin typeface="Arial" pitchFamily="34" charset="0"/>
                <a:ea typeface="Arial" pitchFamily="34" charset="-122"/>
                <a:cs typeface="Arial" pitchFamily="34" charset="-120"/>
              </a:rPr>
              <a:t>From San Giovanni Bosco (Torino) to Vercelli: configuration, suppressed records and the final result</a:t>
            </a:r>
            <a:endParaRPr lang="en-US" sz="1200" dirty="0"/>
          </a:p>
        </p:txBody>
      </p:sp>
      <p:sp>
        <p:nvSpPr>
          <p:cNvPr id="26" name="Shape 23"/>
          <p:cNvSpPr/>
          <p:nvPr/>
        </p:nvSpPr>
        <p:spPr>
          <a:xfrm>
            <a:off x="640080" y="5532120"/>
            <a:ext cx="475488" cy="475488"/>
          </a:xfrm>
          <a:prstGeom prst="ellipse">
            <a:avLst/>
          </a:prstGeom>
          <a:solidFill>
            <a:srgbClr val="FF6666"/>
          </a:solidFill>
          <a:ln/>
        </p:spPr>
        <p:txBody>
          <a:bodyPr/>
          <a:lstStyle/>
          <a:p>
            <a:endParaRPr lang="it-IT" dirty="0"/>
          </a:p>
        </p:txBody>
      </p:sp>
      <p:sp>
        <p:nvSpPr>
          <p:cNvPr id="27" name="Text 24"/>
          <p:cNvSpPr txBox="1"/>
          <p:nvPr/>
        </p:nvSpPr>
        <p:spPr>
          <a:xfrm>
            <a:off x="640080" y="5532120"/>
            <a:ext cx="475488" cy="475488"/>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6</a:t>
            </a:r>
            <a:endParaRPr lang="en-US" sz="1900" dirty="0"/>
          </a:p>
        </p:txBody>
      </p:sp>
      <p:sp>
        <p:nvSpPr>
          <p:cNvPr id="28" name="Text 25"/>
          <p:cNvSpPr txBox="1"/>
          <p:nvPr/>
        </p:nvSpPr>
        <p:spPr>
          <a:xfrm>
            <a:off x="1325880" y="5504688"/>
            <a:ext cx="3291840" cy="320040"/>
          </a:xfrm>
          <a:prstGeom prst="rect">
            <a:avLst/>
          </a:prstGeom>
          <a:noFill/>
          <a:ln/>
        </p:spPr>
        <p:txBody>
          <a:bodyPr wrap="square" lIns="0" tIns="0" rIns="0" bIns="0" rtlCol="0" anchor="ctr"/>
          <a:lstStyle/>
          <a:p>
            <a:pPr marL="0" indent="0">
              <a:buNone/>
            </a:pPr>
            <a:r>
              <a:rPr lang="en-US" sz="1350" b="1" dirty="0">
                <a:solidFill>
                  <a:srgbClr val="5E777A"/>
                </a:solidFill>
                <a:latin typeface="Arial" pitchFamily="34" charset="0"/>
                <a:ea typeface="Arial" pitchFamily="34" charset="-122"/>
                <a:cs typeface="Arial" pitchFamily="34" charset="-120"/>
              </a:rPr>
              <a:t>Next steps and conclusions</a:t>
            </a:r>
            <a:endParaRPr lang="en-US" sz="1350" dirty="0"/>
          </a:p>
        </p:txBody>
      </p:sp>
      <p:sp>
        <p:nvSpPr>
          <p:cNvPr id="29" name="Text 26"/>
          <p:cNvSpPr txBox="1"/>
          <p:nvPr/>
        </p:nvSpPr>
        <p:spPr>
          <a:xfrm>
            <a:off x="4617720" y="5390388"/>
            <a:ext cx="7406640" cy="548640"/>
          </a:xfrm>
          <a:prstGeom prst="rect">
            <a:avLst/>
          </a:prstGeom>
          <a:noFill/>
          <a:ln/>
        </p:spPr>
        <p:txBody>
          <a:bodyPr wrap="square" lIns="0" tIns="0" rIns="0" bIns="0" rtlCol="0" anchor="ctr"/>
          <a:lstStyle/>
          <a:p>
            <a:pPr marL="0" indent="0">
              <a:lnSpc>
                <a:spcPts val="1300"/>
              </a:lnSpc>
              <a:buNone/>
            </a:pPr>
            <a:r>
              <a:rPr lang="en-US" sz="1200" dirty="0">
                <a:solidFill>
                  <a:srgbClr val="404040"/>
                </a:solidFill>
                <a:latin typeface="Arial" pitchFamily="34" charset="0"/>
                <a:ea typeface="Arial" pitchFamily="34" charset="-122"/>
                <a:cs typeface="Arial" pitchFamily="34" charset="-120"/>
              </a:rPr>
              <a:t>How to increase protection, questions for you, and the trade-off we accepted</a:t>
            </a:r>
            <a:endParaRPr lang="en-US" sz="1200" dirty="0"/>
          </a:p>
        </p:txBody>
      </p:sp>
      <p:sp>
        <p:nvSpPr>
          <p:cNvPr id="30" name="Text 27"/>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dirty="0">
                <a:solidFill>
                  <a:srgbClr val="6B7B7D"/>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color.png"/>
          <p:cNvPicPr>
            <a:picLocks noChangeAspect="1"/>
          </p:cNvPicPr>
          <p:nvPr/>
        </p:nvPicPr>
        <p:blipFill>
          <a:blip r:embed="rId4"/>
          <a:stretch>
            <a:fillRect/>
          </a:stretch>
        </p:blipFill>
        <p:spPr>
          <a:xfrm>
            <a:off x="10967829" y="316611"/>
            <a:ext cx="945746" cy="956617"/>
          </a:xfrm>
          <a:prstGeom prst="rect">
            <a:avLst/>
          </a:prstGeom>
        </p:spPr>
      </p:pic>
      <p:sp>
        <p:nvSpPr>
          <p:cNvPr id="3" name="Text 0"/>
          <p:cNvSpPr txBox="1"/>
          <p:nvPr/>
        </p:nvSpPr>
        <p:spPr>
          <a:xfrm>
            <a:off x="548640" y="530352"/>
            <a:ext cx="9692640" cy="777240"/>
          </a:xfrm>
          <a:prstGeom prst="rect">
            <a:avLst/>
          </a:prstGeom>
          <a:noFill/>
          <a:ln/>
        </p:spPr>
        <p:txBody>
          <a:bodyPr wrap="square" lIns="0" tIns="0" rIns="0" bIns="0" rtlCol="0" anchor="t"/>
          <a:lstStyle/>
          <a:p>
            <a:pPr marL="0" indent="0">
              <a:lnSpc>
                <a:spcPts val="3100"/>
              </a:lnSpc>
              <a:buNone/>
            </a:pPr>
            <a:r>
              <a:rPr lang="en-US" sz="2700" noProof="0" dirty="0">
                <a:solidFill>
                  <a:srgbClr val="FF6666"/>
                </a:solidFill>
                <a:latin typeface="Arial" pitchFamily="34" charset="0"/>
                <a:ea typeface="Arial" pitchFamily="34" charset="-122"/>
                <a:cs typeface="Arial" pitchFamily="34" charset="-120"/>
              </a:rPr>
              <a:t>Where the Need Came From</a:t>
            </a:r>
            <a:endParaRPr lang="en-US" sz="2700" noProof="0" dirty="0"/>
          </a:p>
        </p:txBody>
      </p:sp>
      <p:sp>
        <p:nvSpPr>
          <p:cNvPr id="22" name="Text 18"/>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3</a:t>
            </a:r>
            <a:endParaRPr lang="en-US" sz="1100" noProof="0" dirty="0"/>
          </a:p>
        </p:txBody>
      </p:sp>
      <p:sp>
        <p:nvSpPr>
          <p:cNvPr id="23" name="TextBox 22"/>
          <p:cNvSpPr txBox="1"/>
          <p:nvPr/>
        </p:nvSpPr>
        <p:spPr>
          <a:xfrm>
            <a:off x="548640" y="1188720"/>
            <a:ext cx="10241280" cy="192360"/>
          </a:xfrm>
          <a:prstGeom prst="rect">
            <a:avLst/>
          </a:prstGeom>
          <a:noFill/>
        </p:spPr>
        <p:txBody>
          <a:bodyPr wrap="square" lIns="0" tIns="0" rIns="0" bIns="0" anchor="t">
            <a:spAutoFit/>
          </a:bodyPr>
          <a:lstStyle/>
          <a:p>
            <a:r>
              <a:rPr lang="en-US" sz="1250" b="0" i="1" noProof="0" dirty="0">
                <a:solidFill>
                  <a:srgbClr val="6B7B7D"/>
                </a:solidFill>
                <a:latin typeface="Arial"/>
              </a:rPr>
              <a:t>One pipeline, </a:t>
            </a:r>
            <a:r>
              <a:rPr lang="it-IT" sz="1250" i="1" dirty="0">
                <a:solidFill>
                  <a:srgbClr val="6B7B7D"/>
                </a:solidFill>
                <a:latin typeface="Arial"/>
              </a:rPr>
              <a:t>One dashboard, two sections</a:t>
            </a:r>
            <a:r>
              <a:rPr lang="en-US" sz="1250" b="0" i="1" noProof="0" dirty="0">
                <a:solidFill>
                  <a:srgbClr val="6B7B7D"/>
                </a:solidFill>
                <a:latin typeface="Arial"/>
              </a:rPr>
              <a:t>, two different risk levels.</a:t>
            </a:r>
          </a:p>
        </p:txBody>
      </p:sp>
      <p:sp>
        <p:nvSpPr>
          <p:cNvPr id="24" name="Rounded Rectangle 23"/>
          <p:cNvSpPr/>
          <p:nvPr/>
        </p:nvSpPr>
        <p:spPr>
          <a:xfrm>
            <a:off x="548640" y="1691640"/>
            <a:ext cx="5257800" cy="4023360"/>
          </a:xfrm>
          <a:prstGeom prst="roundRect">
            <a:avLst>
              <a:gd name="adj" fmla="val 2727"/>
            </a:avLst>
          </a:prstGeom>
          <a:solidFill>
            <a:srgbClr val="5E777A"/>
          </a:solidFill>
          <a:ln>
            <a:no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pic>
        <p:nvPicPr>
          <p:cNvPr id="14" name="Image 1" descr="/home/claude/assets/uc2_pipeline.png"/>
          <p:cNvPicPr>
            <a:picLocks noChangeAspect="1"/>
          </p:cNvPicPr>
          <p:nvPr/>
        </p:nvPicPr>
        <p:blipFill>
          <a:blip r:embed="rId5"/>
          <a:stretch>
            <a:fillRect/>
          </a:stretch>
        </p:blipFill>
        <p:spPr>
          <a:xfrm>
            <a:off x="777240" y="2423160"/>
            <a:ext cx="4800600" cy="2043684"/>
          </a:xfrm>
          <a:prstGeom prst="rect">
            <a:avLst/>
          </a:prstGeom>
        </p:spPr>
      </p:pic>
      <p:sp>
        <p:nvSpPr>
          <p:cNvPr id="25" name="TextBox 24"/>
          <p:cNvSpPr txBox="1"/>
          <p:nvPr/>
        </p:nvSpPr>
        <p:spPr>
          <a:xfrm>
            <a:off x="777240" y="1828800"/>
            <a:ext cx="4800600" cy="502920"/>
          </a:xfrm>
          <a:prstGeom prst="rect">
            <a:avLst/>
          </a:prstGeom>
          <a:noFill/>
        </p:spPr>
        <p:txBody>
          <a:bodyPr wrap="square" lIns="0" tIns="0" rIns="0" bIns="0" anchor="ctr">
            <a:spAutoFit/>
          </a:bodyPr>
          <a:lstStyle/>
          <a:p>
            <a:pPr algn="l">
              <a:spcAft>
                <a:spcPts val="0"/>
              </a:spcAft>
            </a:pPr>
            <a:r>
              <a:rPr lang="en-US" sz="1300" b="1" i="0" noProof="0" dirty="0">
                <a:solidFill>
                  <a:srgbClr val="FFFFFF"/>
                </a:solidFill>
                <a:latin typeface="Arial"/>
              </a:rPr>
              <a:t>From hospital data to one central dataset: the UC2 pipeline protocol</a:t>
            </a:r>
          </a:p>
        </p:txBody>
      </p:sp>
      <p:sp>
        <p:nvSpPr>
          <p:cNvPr id="26" name="Rounded Rectangle 25"/>
          <p:cNvSpPr/>
          <p:nvPr/>
        </p:nvSpPr>
        <p:spPr>
          <a:xfrm>
            <a:off x="1051560" y="4617720"/>
            <a:ext cx="4251960" cy="365760"/>
          </a:xfrm>
          <a:prstGeom prst="roundRect">
            <a:avLst>
              <a:gd name="adj" fmla="val 50000"/>
            </a:avLst>
          </a:prstGeom>
          <a:solidFill>
            <a:srgbClr val="EAF4F1"/>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200" b="1" i="0" noProof="0" dirty="0">
                <a:solidFill>
                  <a:srgbClr val="5E777A"/>
                </a:solidFill>
                <a:latin typeface="Arial"/>
              </a:rPr>
              <a:t>Only anonymized data leaves the hospital</a:t>
            </a:r>
          </a:p>
        </p:txBody>
      </p:sp>
      <p:sp>
        <p:nvSpPr>
          <p:cNvPr id="27" name="TextBox 26"/>
          <p:cNvSpPr txBox="1"/>
          <p:nvPr/>
        </p:nvSpPr>
        <p:spPr>
          <a:xfrm>
            <a:off x="777240" y="5102352"/>
            <a:ext cx="4800600" cy="484748"/>
          </a:xfrm>
          <a:prstGeom prst="rect">
            <a:avLst/>
          </a:prstGeom>
          <a:noFill/>
        </p:spPr>
        <p:txBody>
          <a:bodyPr wrap="square" lIns="0" tIns="0" rIns="0" bIns="0" anchor="t">
            <a:spAutoFit/>
          </a:bodyPr>
          <a:lstStyle/>
          <a:p>
            <a:pPr algn="l">
              <a:spcAft>
                <a:spcPts val="0"/>
              </a:spcAft>
            </a:pPr>
            <a:r>
              <a:rPr lang="en-US" sz="1050" b="0" i="1" noProof="0" dirty="0">
                <a:solidFill>
                  <a:srgbClr val="DCE9E5"/>
                </a:solidFill>
                <a:latin typeface="Arial"/>
              </a:rPr>
              <a:t>Patient-level data stays in the hospital server farm. Only the output of the Local eCREAM UC2 Platform goes to the central server. </a:t>
            </a:r>
            <a:r>
              <a:rPr lang="en-US" sz="1050" b="1" i="1" noProof="0" dirty="0">
                <a:solidFill>
                  <a:srgbClr val="DCE9E5"/>
                </a:solidFill>
                <a:latin typeface="Arial"/>
              </a:rPr>
              <a:t>The data is structured, not text.</a:t>
            </a:r>
          </a:p>
        </p:txBody>
      </p:sp>
      <p:sp>
        <p:nvSpPr>
          <p:cNvPr id="28" name="Rounded Rectangle 27"/>
          <p:cNvSpPr/>
          <p:nvPr/>
        </p:nvSpPr>
        <p:spPr>
          <a:xfrm>
            <a:off x="6035040" y="1691640"/>
            <a:ext cx="5605272" cy="1783080"/>
          </a:xfrm>
          <a:prstGeom prst="roundRect">
            <a:avLst>
              <a:gd name="adj" fmla="val 5128"/>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29" name="TextBox 28"/>
          <p:cNvSpPr txBox="1"/>
          <p:nvPr/>
        </p:nvSpPr>
        <p:spPr>
          <a:xfrm>
            <a:off x="6263640" y="1828800"/>
            <a:ext cx="3017520" cy="320040"/>
          </a:xfrm>
          <a:prstGeom prst="rect">
            <a:avLst/>
          </a:prstGeom>
          <a:noFill/>
        </p:spPr>
        <p:txBody>
          <a:bodyPr wrap="square" lIns="0" tIns="0" rIns="0" bIns="0" anchor="ctr">
            <a:spAutoFit/>
          </a:bodyPr>
          <a:lstStyle/>
          <a:p>
            <a:pPr algn="l">
              <a:spcAft>
                <a:spcPts val="0"/>
              </a:spcAft>
            </a:pPr>
            <a:r>
              <a:rPr lang="en-US" sz="1200" b="1" i="0" noProof="0" dirty="0">
                <a:solidFill>
                  <a:srgbClr val="3F5B5F"/>
                </a:solidFill>
                <a:latin typeface="Arial"/>
              </a:rPr>
              <a:t>REAL-TIME DASHBOARD</a:t>
            </a:r>
          </a:p>
        </p:txBody>
      </p:sp>
      <p:sp>
        <p:nvSpPr>
          <p:cNvPr id="30" name="Rounded Rectangle 29"/>
          <p:cNvSpPr/>
          <p:nvPr/>
        </p:nvSpPr>
        <p:spPr>
          <a:xfrm>
            <a:off x="9646920" y="1847088"/>
            <a:ext cx="1783080" cy="356842"/>
          </a:xfrm>
          <a:prstGeom prst="roundRect">
            <a:avLst>
              <a:gd name="adj" fmla="val 50000"/>
            </a:avLst>
          </a:prstGeom>
          <a:solidFill>
            <a:srgbClr val="B5DAD1"/>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050" b="1" i="0" noProof="0" dirty="0">
                <a:solidFill>
                  <a:srgbClr val="3F5B5F"/>
                </a:solidFill>
                <a:latin typeface="Arial"/>
              </a:rPr>
              <a:t>Anonymized by aggregation</a:t>
            </a:r>
          </a:p>
        </p:txBody>
      </p:sp>
      <p:sp>
        <p:nvSpPr>
          <p:cNvPr id="31" name="TextBox 30"/>
          <p:cNvSpPr txBox="1"/>
          <p:nvPr/>
        </p:nvSpPr>
        <p:spPr>
          <a:xfrm>
            <a:off x="6263640" y="2286000"/>
            <a:ext cx="5166360" cy="630942"/>
          </a:xfrm>
          <a:prstGeom prst="rect">
            <a:avLst/>
          </a:prstGeom>
          <a:noFill/>
        </p:spPr>
        <p:txBody>
          <a:bodyPr wrap="square" lIns="0" tIns="0" rIns="0" bIns="0" anchor="t">
            <a:spAutoFit/>
          </a:bodyPr>
          <a:lstStyle/>
          <a:p>
            <a:pPr algn="l">
              <a:spcAft>
                <a:spcPts val="600"/>
              </a:spcAft>
            </a:pPr>
            <a:r>
              <a:rPr lang="en-US" sz="1200" b="1" i="0" noProof="0" dirty="0">
                <a:solidFill>
                  <a:srgbClr val="5E777A"/>
                </a:solidFill>
                <a:latin typeface="Arial"/>
              </a:rPr>
              <a:t>Aggregated counts only: </a:t>
            </a:r>
            <a:r>
              <a:rPr lang="en-US" sz="1200" b="0" i="0" noProof="0" dirty="0">
                <a:solidFill>
                  <a:srgbClr val="404040"/>
                </a:solidFill>
                <a:latin typeface="Arial"/>
              </a:rPr>
              <a:t>ED accesses, overcrowding, length of stay, discharges by diagnosis.</a:t>
            </a:r>
          </a:p>
          <a:p>
            <a:r>
              <a:rPr lang="it-IT" sz="1200" i="1" dirty="0">
                <a:solidFill>
                  <a:srgbClr val="6B7B7D"/>
                </a:solidFill>
                <a:latin typeface="Arial"/>
              </a:rPr>
              <a:t>The dashboard shows only counts, never single patients, so the risk is low</a:t>
            </a:r>
            <a:endParaRPr lang="en-US" sz="1200" i="1" dirty="0">
              <a:solidFill>
                <a:srgbClr val="6B7B7D"/>
              </a:solidFill>
              <a:latin typeface="Arial"/>
            </a:endParaRPr>
          </a:p>
        </p:txBody>
      </p:sp>
      <p:sp>
        <p:nvSpPr>
          <p:cNvPr id="32" name="Rounded Rectangle 31"/>
          <p:cNvSpPr/>
          <p:nvPr/>
        </p:nvSpPr>
        <p:spPr>
          <a:xfrm>
            <a:off x="6035040" y="3611880"/>
            <a:ext cx="5605272" cy="2103120"/>
          </a:xfrm>
          <a:prstGeom prst="roundRect">
            <a:avLst>
              <a:gd name="adj" fmla="val 4347"/>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3" name="TextBox 32"/>
          <p:cNvSpPr txBox="1"/>
          <p:nvPr/>
        </p:nvSpPr>
        <p:spPr>
          <a:xfrm>
            <a:off x="6263640" y="3749039"/>
            <a:ext cx="3200400" cy="320040"/>
          </a:xfrm>
          <a:prstGeom prst="rect">
            <a:avLst/>
          </a:prstGeom>
          <a:noFill/>
        </p:spPr>
        <p:txBody>
          <a:bodyPr wrap="square" lIns="0" tIns="0" rIns="0" bIns="0" anchor="ctr">
            <a:spAutoFit/>
          </a:bodyPr>
          <a:lstStyle/>
          <a:p>
            <a:pPr algn="l">
              <a:spcAft>
                <a:spcPts val="0"/>
              </a:spcAft>
            </a:pPr>
            <a:r>
              <a:rPr lang="en-US" sz="1200" b="1" i="0" noProof="0" dirty="0">
                <a:solidFill>
                  <a:srgbClr val="3F5B5F"/>
                </a:solidFill>
                <a:latin typeface="Arial"/>
              </a:rPr>
              <a:t>ANALYTICS DASHBOARD</a:t>
            </a:r>
          </a:p>
        </p:txBody>
      </p:sp>
      <p:sp>
        <p:nvSpPr>
          <p:cNvPr id="34" name="Rounded Rectangle 33"/>
          <p:cNvSpPr/>
          <p:nvPr/>
        </p:nvSpPr>
        <p:spPr>
          <a:xfrm>
            <a:off x="9326880" y="3767328"/>
            <a:ext cx="2103120" cy="274320"/>
          </a:xfrm>
          <a:prstGeom prst="roundRect">
            <a:avLst>
              <a:gd name="adj" fmla="val 50000"/>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050" b="1" i="0" noProof="0" dirty="0">
                <a:solidFill>
                  <a:srgbClr val="FFFFFF"/>
                </a:solidFill>
                <a:latin typeface="Arial"/>
              </a:rPr>
              <a:t>Needs </a:t>
            </a:r>
            <a:r>
              <a:rPr lang="en-US" sz="1050" b="1" noProof="0" dirty="0">
                <a:solidFill>
                  <a:srgbClr val="FFFFFF"/>
                </a:solidFill>
                <a:latin typeface="Arial"/>
              </a:rPr>
              <a:t>further </a:t>
            </a:r>
            <a:r>
              <a:rPr lang="en-US" sz="1050" b="1" i="0" noProof="0" dirty="0">
                <a:solidFill>
                  <a:srgbClr val="FFFFFF"/>
                </a:solidFill>
                <a:latin typeface="Arial"/>
              </a:rPr>
              <a:t>anonymization</a:t>
            </a:r>
          </a:p>
        </p:txBody>
      </p:sp>
      <p:sp>
        <p:nvSpPr>
          <p:cNvPr id="35" name="TextBox 34"/>
          <p:cNvSpPr txBox="1"/>
          <p:nvPr/>
        </p:nvSpPr>
        <p:spPr>
          <a:xfrm>
            <a:off x="6263640" y="4133087"/>
            <a:ext cx="5166360" cy="184666"/>
          </a:xfrm>
          <a:prstGeom prst="rect">
            <a:avLst/>
          </a:prstGeom>
          <a:noFill/>
        </p:spPr>
        <p:txBody>
          <a:bodyPr wrap="square" lIns="0" tIns="0" rIns="0" bIns="0" anchor="t">
            <a:spAutoFit/>
          </a:bodyPr>
          <a:lstStyle/>
          <a:p>
            <a:pPr algn="l">
              <a:spcAft>
                <a:spcPts val="0"/>
              </a:spcAft>
            </a:pPr>
            <a:r>
              <a:rPr lang="en-US" sz="1200" b="1" i="0" noProof="0" dirty="0">
                <a:solidFill>
                  <a:srgbClr val="5E777A"/>
                </a:solidFill>
                <a:latin typeface="Arial"/>
              </a:rPr>
              <a:t>Record-level data: </a:t>
            </a:r>
            <a:r>
              <a:rPr lang="en-US" sz="1200" b="0" i="0" noProof="0" dirty="0">
                <a:solidFill>
                  <a:srgbClr val="404040"/>
                </a:solidFill>
                <a:latin typeface="Arial"/>
              </a:rPr>
              <a:t>users select and combine different variables.</a:t>
            </a:r>
          </a:p>
        </p:txBody>
      </p:sp>
      <p:sp>
        <p:nvSpPr>
          <p:cNvPr id="36" name="TextBox 35"/>
          <p:cNvSpPr txBox="1"/>
          <p:nvPr/>
        </p:nvSpPr>
        <p:spPr>
          <a:xfrm>
            <a:off x="6263640" y="4526280"/>
            <a:ext cx="1325880" cy="169277"/>
          </a:xfrm>
          <a:prstGeom prst="rect">
            <a:avLst/>
          </a:prstGeom>
          <a:noFill/>
        </p:spPr>
        <p:txBody>
          <a:bodyPr wrap="square" lIns="0" tIns="0" rIns="0" bIns="0" anchor="t">
            <a:spAutoFit/>
          </a:bodyPr>
          <a:lstStyle/>
          <a:p>
            <a:pPr algn="l">
              <a:spcAft>
                <a:spcPts val="0"/>
              </a:spcAft>
            </a:pPr>
            <a:r>
              <a:rPr lang="en-US" sz="1100" b="1" i="0" noProof="0" dirty="0">
                <a:solidFill>
                  <a:srgbClr val="3F5B5F"/>
                </a:solidFill>
                <a:latin typeface="Arial"/>
              </a:rPr>
              <a:t>Logistic</a:t>
            </a:r>
          </a:p>
        </p:txBody>
      </p:sp>
      <p:sp>
        <p:nvSpPr>
          <p:cNvPr id="37" name="TextBox 36"/>
          <p:cNvSpPr txBox="1"/>
          <p:nvPr/>
        </p:nvSpPr>
        <p:spPr>
          <a:xfrm>
            <a:off x="7589520" y="4526280"/>
            <a:ext cx="3840480" cy="338554"/>
          </a:xfrm>
          <a:prstGeom prst="rect">
            <a:avLst/>
          </a:prstGeom>
          <a:noFill/>
        </p:spPr>
        <p:txBody>
          <a:bodyPr wrap="square" lIns="0" tIns="0" rIns="0" bIns="0" anchor="t">
            <a:spAutoFit/>
          </a:bodyPr>
          <a:lstStyle/>
          <a:p>
            <a:pPr algn="l">
              <a:spcAft>
                <a:spcPts val="0"/>
              </a:spcAft>
            </a:pPr>
            <a:r>
              <a:rPr lang="en-US" sz="1100" noProof="0" dirty="0">
                <a:solidFill>
                  <a:srgbClr val="404040"/>
                </a:solidFill>
                <a:latin typeface="Arial"/>
              </a:rPr>
              <a:t>ED</a:t>
            </a:r>
            <a:r>
              <a:rPr lang="en-US" sz="1100" b="0" i="0" noProof="0" dirty="0">
                <a:solidFill>
                  <a:srgbClr val="404040"/>
                </a:solidFill>
                <a:latin typeface="Arial"/>
              </a:rPr>
              <a:t> triage date, arrival mode, triage code, mode of exit, waiting time, length of visit, stay and boarding</a:t>
            </a:r>
          </a:p>
        </p:txBody>
      </p:sp>
      <p:sp>
        <p:nvSpPr>
          <p:cNvPr id="38" name="TextBox 37"/>
          <p:cNvSpPr txBox="1"/>
          <p:nvPr/>
        </p:nvSpPr>
        <p:spPr>
          <a:xfrm>
            <a:off x="6263640" y="5038344"/>
            <a:ext cx="1325880" cy="169277"/>
          </a:xfrm>
          <a:prstGeom prst="rect">
            <a:avLst/>
          </a:prstGeom>
          <a:noFill/>
        </p:spPr>
        <p:txBody>
          <a:bodyPr wrap="square" lIns="0" tIns="0" rIns="0" bIns="0" anchor="t">
            <a:spAutoFit/>
          </a:bodyPr>
          <a:lstStyle/>
          <a:p>
            <a:pPr algn="l">
              <a:spcAft>
                <a:spcPts val="0"/>
              </a:spcAft>
            </a:pPr>
            <a:r>
              <a:rPr lang="en-US" sz="1100" b="1" i="0" noProof="0" dirty="0">
                <a:solidFill>
                  <a:srgbClr val="3F5B5F"/>
                </a:solidFill>
                <a:latin typeface="Arial"/>
              </a:rPr>
              <a:t>Demographics</a:t>
            </a:r>
          </a:p>
        </p:txBody>
      </p:sp>
      <p:sp>
        <p:nvSpPr>
          <p:cNvPr id="39" name="TextBox 38"/>
          <p:cNvSpPr txBox="1"/>
          <p:nvPr/>
        </p:nvSpPr>
        <p:spPr>
          <a:xfrm>
            <a:off x="7589520" y="5038344"/>
            <a:ext cx="3840480" cy="237744"/>
          </a:xfrm>
          <a:prstGeom prst="rect">
            <a:avLst/>
          </a:prstGeom>
          <a:noFill/>
        </p:spPr>
        <p:txBody>
          <a:bodyPr wrap="square" lIns="0" tIns="0" rIns="0" bIns="0" anchor="t">
            <a:spAutoFit/>
          </a:bodyPr>
          <a:lstStyle/>
          <a:p>
            <a:pPr algn="l">
              <a:spcAft>
                <a:spcPts val="0"/>
              </a:spcAft>
            </a:pPr>
            <a:r>
              <a:rPr lang="en-US" sz="1100" b="0" i="0" noProof="0" dirty="0">
                <a:solidFill>
                  <a:srgbClr val="404040"/>
                </a:solidFill>
                <a:latin typeface="Arial"/>
              </a:rPr>
              <a:t>age, sex</a:t>
            </a:r>
          </a:p>
        </p:txBody>
      </p:sp>
      <p:sp>
        <p:nvSpPr>
          <p:cNvPr id="40" name="TextBox 39"/>
          <p:cNvSpPr txBox="1"/>
          <p:nvPr/>
        </p:nvSpPr>
        <p:spPr>
          <a:xfrm>
            <a:off x="6263640" y="5367528"/>
            <a:ext cx="1325880" cy="169277"/>
          </a:xfrm>
          <a:prstGeom prst="rect">
            <a:avLst/>
          </a:prstGeom>
          <a:noFill/>
        </p:spPr>
        <p:txBody>
          <a:bodyPr wrap="square" lIns="0" tIns="0" rIns="0" bIns="0" anchor="t">
            <a:spAutoFit/>
          </a:bodyPr>
          <a:lstStyle/>
          <a:p>
            <a:pPr algn="l">
              <a:spcAft>
                <a:spcPts val="0"/>
              </a:spcAft>
            </a:pPr>
            <a:r>
              <a:rPr lang="en-US" sz="1100" b="1" i="0" noProof="0" dirty="0">
                <a:solidFill>
                  <a:srgbClr val="3F5B5F"/>
                </a:solidFill>
                <a:latin typeface="Arial"/>
              </a:rPr>
              <a:t>Clinical</a:t>
            </a:r>
          </a:p>
        </p:txBody>
      </p:sp>
      <p:sp>
        <p:nvSpPr>
          <p:cNvPr id="41" name="TextBox 40"/>
          <p:cNvSpPr txBox="1"/>
          <p:nvPr/>
        </p:nvSpPr>
        <p:spPr>
          <a:xfrm>
            <a:off x="7589520" y="5367528"/>
            <a:ext cx="3840480" cy="237744"/>
          </a:xfrm>
          <a:prstGeom prst="rect">
            <a:avLst/>
          </a:prstGeom>
          <a:noFill/>
        </p:spPr>
        <p:txBody>
          <a:bodyPr wrap="square" lIns="0" tIns="0" rIns="0" bIns="0" anchor="t">
            <a:spAutoFit/>
          </a:bodyPr>
          <a:lstStyle/>
          <a:p>
            <a:pPr algn="l">
              <a:spcAft>
                <a:spcPts val="0"/>
              </a:spcAft>
            </a:pPr>
            <a:r>
              <a:rPr lang="en-US" sz="1100" b="0" i="0" noProof="0" dirty="0">
                <a:solidFill>
                  <a:srgbClr val="404040"/>
                </a:solidFill>
                <a:latin typeface="Arial"/>
              </a:rPr>
              <a:t>main problem, diagnosis</a:t>
            </a:r>
          </a:p>
        </p:txBody>
      </p:sp>
      <p:sp>
        <p:nvSpPr>
          <p:cNvPr id="42" name="Rounded Rectangle 41"/>
          <p:cNvSpPr/>
          <p:nvPr/>
        </p:nvSpPr>
        <p:spPr>
          <a:xfrm>
            <a:off x="548640" y="5852160"/>
            <a:ext cx="11091672" cy="457200"/>
          </a:xfrm>
          <a:prstGeom prst="roundRect">
            <a:avLst>
              <a:gd name="adj" fmla="val 16000"/>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300" b="1" i="0" noProof="0" dirty="0">
                <a:solidFill>
                  <a:srgbClr val="FFFFFF"/>
                </a:solidFill>
                <a:latin typeface="Arial"/>
              </a:rPr>
              <a:t>Record-level data needs extra anonymization before it is centralized.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13F5250-BD2E-7D2F-068D-A89C5D84128F}"/>
            </a:ext>
          </a:extLst>
        </p:cNvPr>
        <p:cNvGrpSpPr/>
        <p:nvPr/>
      </p:nvGrpSpPr>
      <p:grpSpPr>
        <a:xfrm>
          <a:off x="0" y="0"/>
          <a:ext cx="0" cy="0"/>
          <a:chOff x="0" y="0"/>
          <a:chExt cx="0" cy="0"/>
        </a:xfrm>
      </p:grpSpPr>
      <p:sp>
        <p:nvSpPr>
          <p:cNvPr id="22" name="Text 18">
            <a:extLst>
              <a:ext uri="{FF2B5EF4-FFF2-40B4-BE49-F238E27FC236}">
                <a16:creationId xmlns:a16="http://schemas.microsoft.com/office/drawing/2014/main" id="{DFB3DA98-EC4E-C491-94F6-E1C2C1F2BF37}"/>
              </a:ext>
            </a:extLst>
          </p:cNvPr>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4</a:t>
            </a:r>
            <a:endParaRPr lang="en-US" sz="1100" noProof="0" dirty="0"/>
          </a:p>
        </p:txBody>
      </p:sp>
      <p:sp>
        <p:nvSpPr>
          <p:cNvPr id="19" name="Title">
            <a:extLst>
              <a:ext uri="{FF2B5EF4-FFF2-40B4-BE49-F238E27FC236}">
                <a16:creationId xmlns:a16="http://schemas.microsoft.com/office/drawing/2014/main" id="{0BF35923-482E-9069-B9EF-D6769EDB0E87}"/>
              </a:ext>
            </a:extLst>
          </p:cNvPr>
          <p:cNvSpPr txBox="1"/>
          <p:nvPr/>
        </p:nvSpPr>
        <p:spPr>
          <a:xfrm>
            <a:off x="609600" y="365760"/>
            <a:ext cx="9144000" cy="731520"/>
          </a:xfrm>
          <a:prstGeom prst="rect">
            <a:avLst/>
          </a:prstGeom>
          <a:noFill/>
          <a:ln/>
        </p:spPr>
        <p:txBody>
          <a:bodyPr wrap="square" lIns="0" tIns="0" rIns="0" bIns="0" rtlCol="0" anchor="ctr"/>
          <a:lstStyle/>
          <a:p>
            <a:r>
              <a:rPr lang="en-US" sz="2700" noProof="0" dirty="0">
                <a:solidFill>
                  <a:srgbClr val="FF6B6B"/>
                </a:solidFill>
                <a:latin typeface="Arial" pitchFamily="34" charset="0"/>
                <a:ea typeface="Arial" pitchFamily="34" charset="-122"/>
                <a:cs typeface="Arial" pitchFamily="34" charset="-120"/>
              </a:rPr>
              <a:t>Four Types of Variables</a:t>
            </a:r>
            <a:endParaRPr lang="en-US" sz="2700" noProof="0" dirty="0"/>
          </a:p>
        </p:txBody>
      </p:sp>
      <p:sp>
        <p:nvSpPr>
          <p:cNvPr id="23" name="Subtitle">
            <a:extLst>
              <a:ext uri="{FF2B5EF4-FFF2-40B4-BE49-F238E27FC236}">
                <a16:creationId xmlns:a16="http://schemas.microsoft.com/office/drawing/2014/main" id="{DA06CCA1-40FF-9FBF-44E0-F253231AEBCE}"/>
              </a:ext>
            </a:extLst>
          </p:cNvPr>
          <p:cNvSpPr txBox="1"/>
          <p:nvPr/>
        </p:nvSpPr>
        <p:spPr>
          <a:xfrm>
            <a:off x="609600" y="1219200"/>
            <a:ext cx="10363200" cy="487680"/>
          </a:xfrm>
          <a:prstGeom prst="rect">
            <a:avLst/>
          </a:prstGeom>
          <a:noFill/>
          <a:ln/>
        </p:spPr>
        <p:txBody>
          <a:bodyPr wrap="square" lIns="0" tIns="0" rIns="0" bIns="0" rtlCol="0" anchor="t"/>
          <a:lstStyle/>
          <a:p>
            <a:r>
              <a:rPr lang="en-US" sz="1250" i="1" noProof="0" dirty="0">
                <a:solidFill>
                  <a:srgbClr val="5E7C80"/>
                </a:solidFill>
                <a:latin typeface="Arial" pitchFamily="34" charset="0"/>
                <a:ea typeface="Arial" pitchFamily="34" charset="-122"/>
                <a:cs typeface="Arial" pitchFamily="34" charset="-120"/>
              </a:rPr>
              <a:t>Each variable is classified by how it can expose a person: directly, by combination, by what it reveals, or not at all.</a:t>
            </a:r>
            <a:endParaRPr lang="en-US" sz="1250" noProof="0" dirty="0"/>
          </a:p>
        </p:txBody>
      </p:sp>
      <p:pic>
        <p:nvPicPr>
          <p:cNvPr id="24" name="Image 0" descr="image.png"/>
          <p:cNvPicPr>
            <a:picLocks noChangeAspect="1"/>
          </p:cNvPicPr>
          <p:nvPr/>
        </p:nvPicPr>
        <p:blipFill>
          <a:blip r:embed="rId4"/>
          <a:stretch>
            <a:fillRect/>
          </a:stretch>
        </p:blipFill>
        <p:spPr>
          <a:xfrm>
            <a:off x="10967829" y="316611"/>
            <a:ext cx="945746" cy="956617"/>
          </a:xfrm>
          <a:prstGeom prst="rect">
            <a:avLst/>
          </a:prstGeom>
        </p:spPr>
      </p:pic>
      <p:sp>
        <p:nvSpPr>
          <p:cNvPr id="25" name="Rounded Rectangle 24"/>
          <p:cNvSpPr/>
          <p:nvPr/>
        </p:nvSpPr>
        <p:spPr>
          <a:xfrm>
            <a:off x="548640" y="1892807"/>
            <a:ext cx="2635758" cy="512064"/>
          </a:xfrm>
          <a:prstGeom prst="roundRect">
            <a:avLst>
              <a:gd name="adj" fmla="val 14285"/>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250" b="1" i="0" noProof="0" dirty="0">
                <a:solidFill>
                  <a:srgbClr val="FFFFFF"/>
                </a:solidFill>
                <a:latin typeface="Arial"/>
              </a:rPr>
              <a:t>DI  </a:t>
            </a:r>
            <a:r>
              <a:rPr lang="en-US" sz="1250" b="0" i="0" noProof="0" dirty="0">
                <a:solidFill>
                  <a:srgbClr val="FFFFFF"/>
                </a:solidFill>
                <a:latin typeface="Arial"/>
              </a:rPr>
              <a:t>Direct identifiers</a:t>
            </a:r>
          </a:p>
        </p:txBody>
      </p:sp>
      <p:sp>
        <p:nvSpPr>
          <p:cNvPr id="26" name="Rounded Rectangle 25"/>
          <p:cNvSpPr/>
          <p:nvPr/>
        </p:nvSpPr>
        <p:spPr>
          <a:xfrm>
            <a:off x="548640" y="2523744"/>
            <a:ext cx="2635758" cy="2990088"/>
          </a:xfrm>
          <a:prstGeom prst="roundRect">
            <a:avLst>
              <a:gd name="adj" fmla="val 2081"/>
            </a:avLst>
          </a:prstGeom>
          <a:solidFill>
            <a:srgbClr val="E6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27" name="TextBox 26"/>
          <p:cNvSpPr txBox="1"/>
          <p:nvPr/>
        </p:nvSpPr>
        <p:spPr>
          <a:xfrm>
            <a:off x="731520" y="2670048"/>
            <a:ext cx="2269998" cy="407804"/>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What it is</a:t>
            </a:r>
          </a:p>
          <a:p>
            <a:pPr algn="l">
              <a:spcAft>
                <a:spcPts val="0"/>
              </a:spcAft>
            </a:pPr>
            <a:r>
              <a:rPr lang="en-US" sz="1200" b="0" i="0" noProof="0" dirty="0">
                <a:solidFill>
                  <a:srgbClr val="404040"/>
                </a:solidFill>
                <a:latin typeface="Arial"/>
              </a:rPr>
              <a:t>Identifies a person on its own.</a:t>
            </a:r>
          </a:p>
        </p:txBody>
      </p:sp>
      <p:sp>
        <p:nvSpPr>
          <p:cNvPr id="28" name="TextBox 27"/>
          <p:cNvSpPr txBox="1"/>
          <p:nvPr/>
        </p:nvSpPr>
        <p:spPr>
          <a:xfrm>
            <a:off x="731520" y="4297680"/>
            <a:ext cx="2269998" cy="1097280"/>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Examples</a:t>
            </a:r>
          </a:p>
          <a:p>
            <a:pPr algn="l">
              <a:spcAft>
                <a:spcPts val="0"/>
              </a:spcAft>
            </a:pPr>
            <a:r>
              <a:rPr lang="en-US" sz="1200" b="0" i="0" noProof="0" dirty="0">
                <a:solidFill>
                  <a:srgbClr val="404040"/>
                </a:solidFill>
                <a:latin typeface="Arial"/>
              </a:rPr>
              <a:t>Name, patient ID, tax code, phone number</a:t>
            </a:r>
          </a:p>
        </p:txBody>
      </p:sp>
      <p:sp>
        <p:nvSpPr>
          <p:cNvPr id="29" name="Rounded Rectangle 28"/>
          <p:cNvSpPr/>
          <p:nvPr/>
        </p:nvSpPr>
        <p:spPr>
          <a:xfrm>
            <a:off x="3367278" y="1892807"/>
            <a:ext cx="2635758" cy="512064"/>
          </a:xfrm>
          <a:prstGeom prst="roundRect">
            <a:avLst>
              <a:gd name="adj" fmla="val 14285"/>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250" b="1" i="0" noProof="0" dirty="0">
                <a:solidFill>
                  <a:srgbClr val="FFFFFF"/>
                </a:solidFill>
                <a:latin typeface="Arial"/>
              </a:rPr>
              <a:t>QI  </a:t>
            </a:r>
            <a:r>
              <a:rPr lang="en-US" sz="1250" b="0" i="0" noProof="0" dirty="0">
                <a:solidFill>
                  <a:srgbClr val="FFFFFF"/>
                </a:solidFill>
                <a:latin typeface="Arial"/>
              </a:rPr>
              <a:t>Quasi-identifiers</a:t>
            </a:r>
          </a:p>
        </p:txBody>
      </p:sp>
      <p:sp>
        <p:nvSpPr>
          <p:cNvPr id="30" name="Rounded Rectangle 29"/>
          <p:cNvSpPr/>
          <p:nvPr/>
        </p:nvSpPr>
        <p:spPr>
          <a:xfrm>
            <a:off x="3367278" y="2523744"/>
            <a:ext cx="2635758" cy="2990088"/>
          </a:xfrm>
          <a:prstGeom prst="roundRect">
            <a:avLst>
              <a:gd name="adj" fmla="val 2081"/>
            </a:avLst>
          </a:prstGeom>
          <a:solidFill>
            <a:srgbClr val="E1EE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1" name="TextBox 30"/>
          <p:cNvSpPr txBox="1"/>
          <p:nvPr/>
        </p:nvSpPr>
        <p:spPr>
          <a:xfrm>
            <a:off x="3550158" y="2670048"/>
            <a:ext cx="2269998" cy="1554480"/>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What it is</a:t>
            </a:r>
          </a:p>
          <a:p>
            <a:pPr algn="l">
              <a:spcAft>
                <a:spcPts val="0"/>
              </a:spcAft>
            </a:pPr>
            <a:r>
              <a:rPr lang="en-US" sz="1200" b="0" i="0" noProof="0" dirty="0">
                <a:solidFill>
                  <a:srgbClr val="404040"/>
                </a:solidFill>
                <a:latin typeface="Arial"/>
              </a:rPr>
              <a:t>Not identifying alone, but combined with other attributes or external sources they can single out a person.</a:t>
            </a:r>
          </a:p>
        </p:txBody>
      </p:sp>
      <p:sp>
        <p:nvSpPr>
          <p:cNvPr id="32" name="TextBox 31"/>
          <p:cNvSpPr txBox="1"/>
          <p:nvPr/>
        </p:nvSpPr>
        <p:spPr>
          <a:xfrm>
            <a:off x="3550158" y="4297680"/>
            <a:ext cx="2269998" cy="1097280"/>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Examples</a:t>
            </a:r>
          </a:p>
          <a:p>
            <a:pPr algn="l">
              <a:spcAft>
                <a:spcPts val="0"/>
              </a:spcAft>
            </a:pPr>
            <a:r>
              <a:rPr lang="en-US" sz="1200" b="0" i="0" noProof="0" dirty="0">
                <a:solidFill>
                  <a:srgbClr val="404040"/>
                </a:solidFill>
                <a:latin typeface="Arial"/>
              </a:rPr>
              <a:t>Age, sex, postcode, arrival date</a:t>
            </a:r>
          </a:p>
        </p:txBody>
      </p:sp>
      <p:sp>
        <p:nvSpPr>
          <p:cNvPr id="33" name="Rounded Rectangle 32"/>
          <p:cNvSpPr/>
          <p:nvPr/>
        </p:nvSpPr>
        <p:spPr>
          <a:xfrm>
            <a:off x="6185916" y="1892807"/>
            <a:ext cx="2635758" cy="512064"/>
          </a:xfrm>
          <a:prstGeom prst="roundRect">
            <a:avLst>
              <a:gd name="adj" fmla="val 14285"/>
            </a:avLst>
          </a:prstGeom>
          <a:solidFill>
            <a:srgbClr val="E3A94F"/>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250" b="1" i="0" noProof="0" dirty="0">
                <a:solidFill>
                  <a:srgbClr val="3A3A3A"/>
                </a:solidFill>
                <a:latin typeface="Arial"/>
              </a:rPr>
              <a:t>NS  </a:t>
            </a:r>
            <a:r>
              <a:rPr lang="en-US" sz="1250" b="0" i="0" noProof="0" dirty="0">
                <a:solidFill>
                  <a:srgbClr val="3A3A3A"/>
                </a:solidFill>
                <a:latin typeface="Arial"/>
              </a:rPr>
              <a:t>Non-sensitive</a:t>
            </a:r>
          </a:p>
        </p:txBody>
      </p:sp>
      <p:sp>
        <p:nvSpPr>
          <p:cNvPr id="34" name="Rounded Rectangle 33"/>
          <p:cNvSpPr/>
          <p:nvPr/>
        </p:nvSpPr>
        <p:spPr>
          <a:xfrm>
            <a:off x="6185916" y="2523744"/>
            <a:ext cx="2635758" cy="2990088"/>
          </a:xfrm>
          <a:prstGeom prst="roundRect">
            <a:avLst>
              <a:gd name="adj" fmla="val 2081"/>
            </a:avLst>
          </a:prstGeom>
          <a:solidFill>
            <a:srgbClr val="FB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5" name="TextBox 34"/>
          <p:cNvSpPr txBox="1"/>
          <p:nvPr/>
        </p:nvSpPr>
        <p:spPr>
          <a:xfrm>
            <a:off x="6368796" y="2670048"/>
            <a:ext cx="2269998" cy="777136"/>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What it is</a:t>
            </a:r>
          </a:p>
          <a:p>
            <a:pPr algn="l">
              <a:spcAft>
                <a:spcPts val="0"/>
              </a:spcAft>
            </a:pPr>
            <a:r>
              <a:rPr lang="en-US" sz="1200" noProof="0" dirty="0">
                <a:solidFill>
                  <a:srgbClr val="404040"/>
                </a:solidFill>
                <a:latin typeface="Arial"/>
              </a:rPr>
              <a:t>Non-sensitive attributes do not identify a person. Low </a:t>
            </a:r>
            <a:r>
              <a:rPr lang="en-US" sz="1200" b="0" i="0" noProof="0" dirty="0">
                <a:solidFill>
                  <a:srgbClr val="404040"/>
                </a:solidFill>
                <a:latin typeface="Arial"/>
              </a:rPr>
              <a:t>risk of exposing a person.</a:t>
            </a:r>
          </a:p>
        </p:txBody>
      </p:sp>
      <p:sp>
        <p:nvSpPr>
          <p:cNvPr id="36" name="TextBox 35"/>
          <p:cNvSpPr txBox="1"/>
          <p:nvPr/>
        </p:nvSpPr>
        <p:spPr>
          <a:xfrm>
            <a:off x="6368796" y="4297680"/>
            <a:ext cx="2269998" cy="407804"/>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Examples</a:t>
            </a:r>
          </a:p>
          <a:p>
            <a:pPr algn="l">
              <a:spcAft>
                <a:spcPts val="0"/>
              </a:spcAft>
            </a:pPr>
            <a:r>
              <a:rPr lang="en-US" sz="1200" noProof="0" dirty="0">
                <a:solidFill>
                  <a:srgbClr val="404040"/>
                </a:solidFill>
                <a:latin typeface="Arial"/>
              </a:rPr>
              <a:t>Waiting time, length of stay</a:t>
            </a:r>
            <a:endParaRPr lang="en-US" sz="1200" b="0" i="0" noProof="0" dirty="0">
              <a:solidFill>
                <a:srgbClr val="404040"/>
              </a:solidFill>
              <a:latin typeface="Arial"/>
            </a:endParaRPr>
          </a:p>
        </p:txBody>
      </p:sp>
      <p:sp>
        <p:nvSpPr>
          <p:cNvPr id="37" name="Rounded Rectangle 36"/>
          <p:cNvSpPr/>
          <p:nvPr/>
        </p:nvSpPr>
        <p:spPr>
          <a:xfrm>
            <a:off x="9004554" y="1892807"/>
            <a:ext cx="2635758" cy="512064"/>
          </a:xfrm>
          <a:prstGeom prst="roundRect">
            <a:avLst>
              <a:gd name="adj" fmla="val 14285"/>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250" b="1" i="0" noProof="0" dirty="0">
                <a:solidFill>
                  <a:srgbClr val="FFFFFF"/>
                </a:solidFill>
                <a:latin typeface="Arial"/>
              </a:rPr>
              <a:t>SA  </a:t>
            </a:r>
            <a:r>
              <a:rPr lang="en-US" sz="1250" b="0" i="0" noProof="0" dirty="0">
                <a:solidFill>
                  <a:srgbClr val="FFFFFF"/>
                </a:solidFill>
                <a:latin typeface="Arial"/>
              </a:rPr>
              <a:t>Sensitive attributes</a:t>
            </a:r>
          </a:p>
        </p:txBody>
      </p:sp>
      <p:sp>
        <p:nvSpPr>
          <p:cNvPr id="38" name="Rounded Rectangle 37"/>
          <p:cNvSpPr/>
          <p:nvPr/>
        </p:nvSpPr>
        <p:spPr>
          <a:xfrm>
            <a:off x="9004554" y="2523744"/>
            <a:ext cx="2635758" cy="2990088"/>
          </a:xfrm>
          <a:prstGeom prst="roundRect">
            <a:avLst>
              <a:gd name="adj" fmla="val 2081"/>
            </a:avLst>
          </a:prstGeom>
          <a:solidFill>
            <a:srgbClr val="FF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9" name="TextBox 38"/>
          <p:cNvSpPr txBox="1"/>
          <p:nvPr/>
        </p:nvSpPr>
        <p:spPr>
          <a:xfrm>
            <a:off x="9187434" y="2670048"/>
            <a:ext cx="2269998" cy="1554480"/>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What it is</a:t>
            </a:r>
          </a:p>
          <a:p>
            <a:pPr algn="l">
              <a:spcAft>
                <a:spcPts val="0"/>
              </a:spcAft>
            </a:pPr>
            <a:r>
              <a:rPr lang="en-US" sz="1200" b="0" i="0" noProof="0" dirty="0">
                <a:solidFill>
                  <a:srgbClr val="404040"/>
                </a:solidFill>
                <a:latin typeface="Arial"/>
              </a:rPr>
              <a:t>Private information about a person that must stay protected. The risk is inference, not identification.</a:t>
            </a:r>
          </a:p>
        </p:txBody>
      </p:sp>
      <p:sp>
        <p:nvSpPr>
          <p:cNvPr id="40" name="TextBox 39"/>
          <p:cNvSpPr txBox="1"/>
          <p:nvPr/>
        </p:nvSpPr>
        <p:spPr>
          <a:xfrm>
            <a:off x="9187434" y="4297680"/>
            <a:ext cx="2269998" cy="1097280"/>
          </a:xfrm>
          <a:prstGeom prst="rect">
            <a:avLst/>
          </a:prstGeom>
          <a:noFill/>
        </p:spPr>
        <p:txBody>
          <a:bodyPr wrap="square" lIns="0" tIns="0" rIns="0" bIns="0" anchor="t">
            <a:spAutoFit/>
          </a:bodyPr>
          <a:lstStyle/>
          <a:p>
            <a:pPr algn="l">
              <a:spcAft>
                <a:spcPts val="300"/>
              </a:spcAft>
            </a:pPr>
            <a:r>
              <a:rPr lang="en-US" sz="1200" b="1" i="0" noProof="0" dirty="0">
                <a:solidFill>
                  <a:srgbClr val="3F5B5F"/>
                </a:solidFill>
                <a:latin typeface="Arial"/>
              </a:rPr>
              <a:t>Examples</a:t>
            </a:r>
          </a:p>
          <a:p>
            <a:pPr algn="l">
              <a:spcAft>
                <a:spcPts val="0"/>
              </a:spcAft>
            </a:pPr>
            <a:r>
              <a:rPr lang="en-US" sz="1200" b="0" i="0" noProof="0" dirty="0">
                <a:solidFill>
                  <a:srgbClr val="404040"/>
                </a:solidFill>
                <a:latin typeface="Arial"/>
              </a:rPr>
              <a:t>Diagnosis, main problem, triage code, mode of exit</a:t>
            </a:r>
          </a:p>
        </p:txBody>
      </p:sp>
      <p:sp>
        <p:nvSpPr>
          <p:cNvPr id="41" name="Rounded Rectangle 40"/>
          <p:cNvSpPr/>
          <p:nvPr/>
        </p:nvSpPr>
        <p:spPr>
          <a:xfrm>
            <a:off x="548640" y="5669280"/>
            <a:ext cx="11091672" cy="548640"/>
          </a:xfrm>
          <a:prstGeom prst="roundRect">
            <a:avLst>
              <a:gd name="adj" fmla="val 13333"/>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250" b="1" i="0" noProof="0" dirty="0">
                <a:solidFill>
                  <a:srgbClr val="FFFFFF"/>
                </a:solidFill>
                <a:latin typeface="Arial"/>
              </a:rPr>
              <a:t>A record is at risk when quasi-identifiers point to one person and the sensitive attribute reveals something about them.</a:t>
            </a:r>
          </a:p>
        </p:txBody>
      </p:sp>
    </p:spTree>
    <p:extLst>
      <p:ext uri="{BB962C8B-B14F-4D97-AF65-F5344CB8AC3E}">
        <p14:creationId xmlns:p14="http://schemas.microsoft.com/office/powerpoint/2010/main" val="1357037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color.png"/>
          <p:cNvPicPr>
            <a:picLocks noChangeAspect="1"/>
          </p:cNvPicPr>
          <p:nvPr/>
        </p:nvPicPr>
        <p:blipFill>
          <a:blip r:embed="rId4"/>
          <a:stretch>
            <a:fillRect/>
          </a:stretch>
        </p:blipFill>
        <p:spPr>
          <a:xfrm>
            <a:off x="10967829" y="316611"/>
            <a:ext cx="945746" cy="956617"/>
          </a:xfrm>
          <a:prstGeom prst="rect">
            <a:avLst/>
          </a:prstGeom>
        </p:spPr>
      </p:pic>
      <p:sp>
        <p:nvSpPr>
          <p:cNvPr id="3" name="Text 0"/>
          <p:cNvSpPr txBox="1"/>
          <p:nvPr/>
        </p:nvSpPr>
        <p:spPr>
          <a:xfrm>
            <a:off x="548640" y="530352"/>
            <a:ext cx="9692640" cy="777240"/>
          </a:xfrm>
          <a:prstGeom prst="rect">
            <a:avLst/>
          </a:prstGeom>
          <a:noFill/>
          <a:ln/>
        </p:spPr>
        <p:txBody>
          <a:bodyPr wrap="square" lIns="0" tIns="0" rIns="0" bIns="0" rtlCol="0" anchor="t"/>
          <a:lstStyle/>
          <a:p>
            <a:pPr>
              <a:lnSpc>
                <a:spcPts val="3100"/>
              </a:lnSpc>
            </a:pPr>
            <a:r>
              <a:rPr lang="en-US" sz="2700" noProof="0" dirty="0">
                <a:solidFill>
                  <a:srgbClr val="FF6666"/>
                </a:solidFill>
                <a:latin typeface="Arial" pitchFamily="34" charset="0"/>
                <a:ea typeface="Arial" pitchFamily="34" charset="-122"/>
                <a:cs typeface="Arial" pitchFamily="34" charset="-120"/>
              </a:rPr>
              <a:t>What are the main identification risks?</a:t>
            </a:r>
            <a:endParaRPr lang="en-US" sz="2700" noProof="0" dirty="0"/>
          </a:p>
        </p:txBody>
      </p:sp>
      <p:sp>
        <p:nvSpPr>
          <p:cNvPr id="11" name="Text 18">
            <a:extLst>
              <a:ext uri="{FF2B5EF4-FFF2-40B4-BE49-F238E27FC236}">
                <a16:creationId xmlns:a16="http://schemas.microsoft.com/office/drawing/2014/main" id="{D69AA626-19E7-CA5F-AE29-FB72F100FB91}"/>
              </a:ext>
            </a:extLst>
          </p:cNvPr>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5</a:t>
            </a:r>
            <a:endParaRPr lang="en-US" sz="1100" noProof="0" dirty="0"/>
          </a:p>
        </p:txBody>
      </p:sp>
      <p:sp>
        <p:nvSpPr>
          <p:cNvPr id="12" name="Text 2">
            <a:extLst>
              <a:ext uri="{FF2B5EF4-FFF2-40B4-BE49-F238E27FC236}">
                <a16:creationId xmlns:a16="http://schemas.microsoft.com/office/drawing/2014/main" id="{6AD3E255-C4EF-05A0-276D-C1DCB22C14B0}"/>
              </a:ext>
            </a:extLst>
          </p:cNvPr>
          <p:cNvSpPr txBox="1"/>
          <p:nvPr/>
        </p:nvSpPr>
        <p:spPr>
          <a:xfrm>
            <a:off x="548640" y="1115568"/>
            <a:ext cx="10787965" cy="502920"/>
          </a:xfrm>
          <a:prstGeom prst="rect">
            <a:avLst/>
          </a:prstGeom>
          <a:noFill/>
          <a:ln/>
        </p:spPr>
        <p:txBody>
          <a:bodyPr wrap="square" lIns="0" tIns="0" rIns="0" bIns="0" rtlCol="0" anchor="ctr"/>
          <a:lstStyle/>
          <a:p>
            <a:r>
              <a:rPr lang="en-US" sz="1200" i="1" noProof="0" dirty="0">
                <a:solidFill>
                  <a:srgbClr val="6B7B7D"/>
                </a:solidFill>
                <a:latin typeface="Arial" pitchFamily="34" charset="0"/>
                <a:cs typeface="Arial" pitchFamily="34" charset="-120"/>
              </a:rPr>
              <a:t>Removing direct identifiers is not enough. There are </a:t>
            </a:r>
            <a:r>
              <a:rPr lang="en-US" sz="1200" i="1" dirty="0">
                <a:solidFill>
                  <a:srgbClr val="6B7B7D"/>
                </a:solidFill>
                <a:latin typeface="Arial" pitchFamily="34" charset="0"/>
                <a:cs typeface="Arial" pitchFamily="34" charset="-120"/>
              </a:rPr>
              <a:t>other three</a:t>
            </a:r>
            <a:r>
              <a:rPr lang="en-US" sz="1200" i="1" noProof="0" dirty="0">
                <a:solidFill>
                  <a:srgbClr val="6B7B7D"/>
                </a:solidFill>
                <a:latin typeface="Arial" pitchFamily="34" charset="0"/>
                <a:cs typeface="Arial" pitchFamily="34" charset="-120"/>
              </a:rPr>
              <a:t> main risks: singling out, linkability and inference.</a:t>
            </a:r>
          </a:p>
        </p:txBody>
      </p:sp>
      <p:sp>
        <p:nvSpPr>
          <p:cNvPr id="13" name="Rounded Rectangle 12"/>
          <p:cNvSpPr/>
          <p:nvPr/>
        </p:nvSpPr>
        <p:spPr>
          <a:xfrm>
            <a:off x="548640" y="1691640"/>
            <a:ext cx="3575304" cy="1097280"/>
          </a:xfrm>
          <a:prstGeom prst="roundRect">
            <a:avLst>
              <a:gd name="adj" fmla="val 8333"/>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4" name="Oval 13"/>
          <p:cNvSpPr/>
          <p:nvPr/>
        </p:nvSpPr>
        <p:spPr>
          <a:xfrm>
            <a:off x="731520" y="1828800"/>
            <a:ext cx="365760" cy="365760"/>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200" b="1" i="0" dirty="0">
                <a:solidFill>
                  <a:srgbClr val="FFFFFF"/>
                </a:solidFill>
                <a:latin typeface="Arial"/>
              </a:rPr>
              <a:t>1</a:t>
            </a:r>
          </a:p>
        </p:txBody>
      </p:sp>
      <p:sp>
        <p:nvSpPr>
          <p:cNvPr id="15" name="TextBox 14"/>
          <p:cNvSpPr txBox="1"/>
          <p:nvPr/>
        </p:nvSpPr>
        <p:spPr>
          <a:xfrm>
            <a:off x="1234440" y="1828800"/>
            <a:ext cx="2706624" cy="365760"/>
          </a:xfrm>
          <a:prstGeom prst="rect">
            <a:avLst/>
          </a:prstGeom>
          <a:noFill/>
        </p:spPr>
        <p:txBody>
          <a:bodyPr wrap="square" lIns="0" tIns="0" rIns="0" bIns="0" anchor="ctr">
            <a:spAutoFit/>
          </a:bodyPr>
          <a:lstStyle/>
          <a:p>
            <a:pPr algn="l">
              <a:spcAft>
                <a:spcPts val="0"/>
              </a:spcAft>
            </a:pPr>
            <a:r>
              <a:rPr sz="1400" b="1" i="0" dirty="0">
                <a:solidFill>
                  <a:srgbClr val="3F5B5F"/>
                </a:solidFill>
                <a:latin typeface="Arial"/>
              </a:rPr>
              <a:t>Singling out</a:t>
            </a:r>
          </a:p>
        </p:txBody>
      </p:sp>
      <p:sp>
        <p:nvSpPr>
          <p:cNvPr id="16" name="TextBox 15"/>
          <p:cNvSpPr txBox="1"/>
          <p:nvPr/>
        </p:nvSpPr>
        <p:spPr>
          <a:xfrm>
            <a:off x="731520" y="2286000"/>
            <a:ext cx="3209544" cy="457200"/>
          </a:xfrm>
          <a:prstGeom prst="rect">
            <a:avLst/>
          </a:prstGeom>
          <a:noFill/>
        </p:spPr>
        <p:txBody>
          <a:bodyPr wrap="square" lIns="0" tIns="0" rIns="0" bIns="0" anchor="t">
            <a:spAutoFit/>
          </a:bodyPr>
          <a:lstStyle/>
          <a:p>
            <a:pPr algn="l">
              <a:spcAft>
                <a:spcPts val="0"/>
              </a:spcAft>
            </a:pPr>
            <a:r>
              <a:rPr sz="1100" b="0" i="0" dirty="0">
                <a:solidFill>
                  <a:srgbClr val="404040"/>
                </a:solidFill>
                <a:latin typeface="Arial"/>
              </a:rPr>
              <a:t>Isolating one record in the dataset, even without knowing who the person is.</a:t>
            </a:r>
          </a:p>
        </p:txBody>
      </p:sp>
      <p:sp>
        <p:nvSpPr>
          <p:cNvPr id="17" name="Rounded Rectangle 16"/>
          <p:cNvSpPr/>
          <p:nvPr/>
        </p:nvSpPr>
        <p:spPr>
          <a:xfrm>
            <a:off x="4306824" y="1691640"/>
            <a:ext cx="3575304" cy="1097280"/>
          </a:xfrm>
          <a:prstGeom prst="roundRect">
            <a:avLst>
              <a:gd name="adj" fmla="val 8333"/>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Oval 17"/>
          <p:cNvSpPr/>
          <p:nvPr/>
        </p:nvSpPr>
        <p:spPr>
          <a:xfrm>
            <a:off x="4489704" y="1828800"/>
            <a:ext cx="365760" cy="365760"/>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200" b="1" i="0" dirty="0">
                <a:solidFill>
                  <a:srgbClr val="FFFFFF"/>
                </a:solidFill>
                <a:latin typeface="Arial"/>
              </a:rPr>
              <a:t>2</a:t>
            </a:r>
          </a:p>
        </p:txBody>
      </p:sp>
      <p:sp>
        <p:nvSpPr>
          <p:cNvPr id="19" name="TextBox 18"/>
          <p:cNvSpPr txBox="1"/>
          <p:nvPr/>
        </p:nvSpPr>
        <p:spPr>
          <a:xfrm>
            <a:off x="4992624" y="1903958"/>
            <a:ext cx="2706624" cy="215444"/>
          </a:xfrm>
          <a:prstGeom prst="rect">
            <a:avLst/>
          </a:prstGeom>
          <a:noFill/>
        </p:spPr>
        <p:txBody>
          <a:bodyPr wrap="square" lIns="0" tIns="0" rIns="0" bIns="0" anchor="ctr">
            <a:spAutoFit/>
          </a:bodyPr>
          <a:lstStyle/>
          <a:p>
            <a:r>
              <a:rPr lang="en-US" sz="1400" b="1" dirty="0">
                <a:solidFill>
                  <a:srgbClr val="3F5B5F"/>
                </a:solidFill>
                <a:latin typeface="Arial"/>
              </a:rPr>
              <a:t>Linkability</a:t>
            </a:r>
            <a:endParaRPr sz="1400" b="1" dirty="0">
              <a:solidFill>
                <a:srgbClr val="3F5B5F"/>
              </a:solidFill>
              <a:latin typeface="Arial"/>
            </a:endParaRPr>
          </a:p>
        </p:txBody>
      </p:sp>
      <p:sp>
        <p:nvSpPr>
          <p:cNvPr id="20" name="TextBox 19"/>
          <p:cNvSpPr txBox="1"/>
          <p:nvPr/>
        </p:nvSpPr>
        <p:spPr>
          <a:xfrm>
            <a:off x="4489704" y="2286000"/>
            <a:ext cx="3209544" cy="457200"/>
          </a:xfrm>
          <a:prstGeom prst="rect">
            <a:avLst/>
          </a:prstGeom>
          <a:noFill/>
        </p:spPr>
        <p:txBody>
          <a:bodyPr wrap="square" lIns="0" tIns="0" rIns="0" bIns="0" anchor="t">
            <a:spAutoFit/>
          </a:bodyPr>
          <a:lstStyle/>
          <a:p>
            <a:pPr algn="l">
              <a:spcAft>
                <a:spcPts val="0"/>
              </a:spcAft>
            </a:pPr>
            <a:r>
              <a:rPr sz="1100" b="0" i="0" dirty="0">
                <a:solidFill>
                  <a:srgbClr val="404040"/>
                </a:solidFill>
                <a:latin typeface="Arial"/>
              </a:rPr>
              <a:t>Linking records or external information and finding that they refer to the same person.</a:t>
            </a:r>
          </a:p>
        </p:txBody>
      </p:sp>
      <p:sp>
        <p:nvSpPr>
          <p:cNvPr id="21" name="Rounded Rectangle 20"/>
          <p:cNvSpPr/>
          <p:nvPr/>
        </p:nvSpPr>
        <p:spPr>
          <a:xfrm>
            <a:off x="8065008" y="1691640"/>
            <a:ext cx="3575304" cy="1097280"/>
          </a:xfrm>
          <a:prstGeom prst="roundRect">
            <a:avLst>
              <a:gd name="adj" fmla="val 8333"/>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2" name="Oval 21"/>
          <p:cNvSpPr/>
          <p:nvPr/>
        </p:nvSpPr>
        <p:spPr>
          <a:xfrm>
            <a:off x="8247888" y="1828800"/>
            <a:ext cx="365760" cy="365760"/>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200" b="1" i="0" dirty="0">
                <a:solidFill>
                  <a:srgbClr val="FFFFFF"/>
                </a:solidFill>
                <a:latin typeface="Arial"/>
              </a:rPr>
              <a:t>3</a:t>
            </a:r>
          </a:p>
        </p:txBody>
      </p:sp>
      <p:sp>
        <p:nvSpPr>
          <p:cNvPr id="23" name="TextBox 22"/>
          <p:cNvSpPr txBox="1"/>
          <p:nvPr/>
        </p:nvSpPr>
        <p:spPr>
          <a:xfrm>
            <a:off x="8750808" y="1828800"/>
            <a:ext cx="2706624" cy="365760"/>
          </a:xfrm>
          <a:prstGeom prst="rect">
            <a:avLst/>
          </a:prstGeom>
          <a:noFill/>
        </p:spPr>
        <p:txBody>
          <a:bodyPr wrap="square" lIns="0" tIns="0" rIns="0" bIns="0" anchor="ctr">
            <a:spAutoFit/>
          </a:bodyPr>
          <a:lstStyle/>
          <a:p>
            <a:pPr algn="l">
              <a:spcAft>
                <a:spcPts val="0"/>
              </a:spcAft>
            </a:pPr>
            <a:r>
              <a:rPr sz="1400" b="1" i="0" dirty="0">
                <a:solidFill>
                  <a:srgbClr val="3F5B5F"/>
                </a:solidFill>
                <a:latin typeface="Arial"/>
              </a:rPr>
              <a:t>Inference</a:t>
            </a:r>
          </a:p>
        </p:txBody>
      </p:sp>
      <p:sp>
        <p:nvSpPr>
          <p:cNvPr id="24" name="TextBox 23"/>
          <p:cNvSpPr txBox="1"/>
          <p:nvPr/>
        </p:nvSpPr>
        <p:spPr>
          <a:xfrm>
            <a:off x="8247888" y="2286000"/>
            <a:ext cx="3209544" cy="457200"/>
          </a:xfrm>
          <a:prstGeom prst="rect">
            <a:avLst/>
          </a:prstGeom>
          <a:noFill/>
        </p:spPr>
        <p:txBody>
          <a:bodyPr wrap="square" lIns="0" tIns="0" rIns="0" bIns="0" anchor="t">
            <a:spAutoFit/>
          </a:bodyPr>
          <a:lstStyle/>
          <a:p>
            <a:pPr algn="l">
              <a:spcAft>
                <a:spcPts val="0"/>
              </a:spcAft>
            </a:pPr>
            <a:r>
              <a:rPr sz="1100" b="0" i="0" dirty="0">
                <a:solidFill>
                  <a:srgbClr val="404040"/>
                </a:solidFill>
                <a:latin typeface="Arial"/>
              </a:rPr>
              <a:t>Deducing, with high probability, the value of an attribute from other attributes.</a:t>
            </a:r>
          </a:p>
        </p:txBody>
      </p:sp>
      <p:graphicFrame>
        <p:nvGraphicFramePr>
          <p:cNvPr id="25" name="Risks table"/>
          <p:cNvGraphicFramePr>
            <a:graphicFrameLocks noGrp="1"/>
          </p:cNvGraphicFramePr>
          <p:nvPr/>
        </p:nvGraphicFramePr>
        <p:xfrm>
          <a:off x="1097280" y="3017520"/>
          <a:ext cx="10515600" cy="2651760"/>
        </p:xfrm>
        <a:graphic>
          <a:graphicData uri="http://schemas.openxmlformats.org/drawingml/2006/table">
            <a:tbl>
              <a:tblPr/>
              <a:tblGrid>
                <a:gridCol w="4572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548640">
                  <a:extLst>
                    <a:ext uri="{9D8B030D-6E8A-4147-A177-3AD203B41FA5}">
                      <a16:colId xmlns:a16="http://schemas.microsoft.com/office/drawing/2014/main" val="20002"/>
                    </a:ext>
                  </a:extLst>
                </a:gridCol>
                <a:gridCol w="54864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gridCol w="731520">
                  <a:extLst>
                    <a:ext uri="{9D8B030D-6E8A-4147-A177-3AD203B41FA5}">
                      <a16:colId xmlns:a16="http://schemas.microsoft.com/office/drawing/2014/main" val="20005"/>
                    </a:ext>
                  </a:extLst>
                </a:gridCol>
                <a:gridCol w="1280160">
                  <a:extLst>
                    <a:ext uri="{9D8B030D-6E8A-4147-A177-3AD203B41FA5}">
                      <a16:colId xmlns:a16="http://schemas.microsoft.com/office/drawing/2014/main" val="20006"/>
                    </a:ext>
                  </a:extLst>
                </a:gridCol>
                <a:gridCol w="2286000">
                  <a:extLst>
                    <a:ext uri="{9D8B030D-6E8A-4147-A177-3AD203B41FA5}">
                      <a16:colId xmlns:a16="http://schemas.microsoft.com/office/drawing/2014/main" val="20007"/>
                    </a:ext>
                  </a:extLst>
                </a:gridCol>
                <a:gridCol w="2377440">
                  <a:extLst>
                    <a:ext uri="{9D8B030D-6E8A-4147-A177-3AD203B41FA5}">
                      <a16:colId xmlns:a16="http://schemas.microsoft.com/office/drawing/2014/main" val="20008"/>
                    </a:ext>
                  </a:extLst>
                </a:gridCol>
              </a:tblGrid>
              <a:tr h="457200">
                <a:tc>
                  <a:txBody>
                    <a:bodyPr/>
                    <a:lstStyle/>
                    <a:p>
                      <a:pPr algn="ctr">
                        <a:spcAft>
                          <a:spcPts val="0"/>
                        </a:spcAft>
                      </a:pPr>
                      <a:r>
                        <a:rPr sz="1000" b="1" i="0" dirty="0">
                          <a:solidFill>
                            <a:srgbClr val="FFFFFF"/>
                          </a:solidFill>
                          <a:latin typeface="Arial"/>
                        </a:rPr>
                        <a:t>ID</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5E777A"/>
                    </a:solidFill>
                  </a:tcPr>
                </a:tc>
                <a:tc>
                  <a:txBody>
                    <a:bodyPr/>
                    <a:lstStyle/>
                    <a:p>
                      <a:pPr algn="ctr">
                        <a:spcAft>
                          <a:spcPts val="0"/>
                        </a:spcAft>
                      </a:pPr>
                      <a:r>
                        <a:rPr sz="1000" b="1" i="0" dirty="0">
                          <a:solidFill>
                            <a:srgbClr val="FFFFFF"/>
                          </a:solidFill>
                          <a:latin typeface="Arial"/>
                        </a:rPr>
                        <a:t>QI: Arrival Date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6B9EA4"/>
                    </a:solidFill>
                  </a:tcPr>
                </a:tc>
                <a:tc>
                  <a:txBody>
                    <a:bodyPr/>
                    <a:lstStyle/>
                    <a:p>
                      <a:pPr algn="ctr">
                        <a:spcAft>
                          <a:spcPts val="0"/>
                        </a:spcAft>
                      </a:pPr>
                      <a:r>
                        <a:rPr sz="1000" b="1" i="0" dirty="0">
                          <a:solidFill>
                            <a:srgbClr val="FFFFFF"/>
                          </a:solidFill>
                          <a:latin typeface="Arial"/>
                        </a:rPr>
                        <a:t>QI: Age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6B9EA4"/>
                    </a:solidFill>
                  </a:tcPr>
                </a:tc>
                <a:tc>
                  <a:txBody>
                    <a:bodyPr/>
                    <a:lstStyle/>
                    <a:p>
                      <a:pPr algn="ctr">
                        <a:spcAft>
                          <a:spcPts val="0"/>
                        </a:spcAft>
                      </a:pPr>
                      <a:r>
                        <a:rPr sz="1000" b="1" i="0" dirty="0">
                          <a:solidFill>
                            <a:srgbClr val="FFFFFF"/>
                          </a:solidFill>
                          <a:latin typeface="Arial"/>
                        </a:rPr>
                        <a:t>QI: Sex</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6B9EA4"/>
                    </a:solidFill>
                  </a:tcPr>
                </a:tc>
                <a:tc>
                  <a:txBody>
                    <a:bodyPr/>
                    <a:lstStyle/>
                    <a:p>
                      <a:pPr algn="ctr">
                        <a:spcAft>
                          <a:spcPts val="0"/>
                        </a:spcAft>
                      </a:pPr>
                      <a:r>
                        <a:rPr sz="1000" b="1" i="0" dirty="0">
                          <a:solidFill>
                            <a:srgbClr val="3A3A3A"/>
                          </a:solidFill>
                          <a:latin typeface="Arial"/>
                        </a:rPr>
                        <a:t>NS: Arrival Mode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E3A94F"/>
                    </a:solidFill>
                  </a:tcPr>
                </a:tc>
                <a:tc>
                  <a:txBody>
                    <a:bodyPr/>
                    <a:lstStyle/>
                    <a:p>
                      <a:pPr algn="ctr">
                        <a:spcAft>
                          <a:spcPts val="0"/>
                        </a:spcAft>
                      </a:pPr>
                      <a:r>
                        <a:rPr sz="1000" b="1" i="0" dirty="0">
                          <a:solidFill>
                            <a:srgbClr val="FFFFFF"/>
                          </a:solidFill>
                          <a:latin typeface="Arial"/>
                        </a:rPr>
                        <a:t>SA: Triage code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F6666"/>
                    </a:solidFill>
                  </a:tcPr>
                </a:tc>
                <a:tc>
                  <a:txBody>
                    <a:bodyPr/>
                    <a:lstStyle/>
                    <a:p>
                      <a:pPr algn="ctr">
                        <a:spcAft>
                          <a:spcPts val="0"/>
                        </a:spcAft>
                      </a:pPr>
                      <a:r>
                        <a:rPr sz="1000" b="1" i="0" dirty="0">
                          <a:solidFill>
                            <a:srgbClr val="FFFFFF"/>
                          </a:solidFill>
                          <a:latin typeface="Arial"/>
                        </a:rPr>
                        <a:t>SA: Main Problem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F6666"/>
                    </a:solidFill>
                  </a:tcPr>
                </a:tc>
                <a:tc>
                  <a:txBody>
                    <a:bodyPr/>
                    <a:lstStyle/>
                    <a:p>
                      <a:pPr algn="ctr">
                        <a:spcAft>
                          <a:spcPts val="0"/>
                        </a:spcAft>
                      </a:pPr>
                      <a:r>
                        <a:rPr sz="1000" b="1" i="0" dirty="0">
                          <a:solidFill>
                            <a:srgbClr val="FFFFFF"/>
                          </a:solidFill>
                          <a:latin typeface="Arial"/>
                        </a:rPr>
                        <a:t>SA: Diagnosis</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F6666"/>
                    </a:solidFill>
                  </a:tcPr>
                </a:tc>
                <a:tc>
                  <a:txBody>
                    <a:bodyPr/>
                    <a:lstStyle/>
                    <a:p>
                      <a:pPr algn="ctr">
                        <a:spcAft>
                          <a:spcPts val="0"/>
                        </a:spcAft>
                      </a:pPr>
                      <a:r>
                        <a:rPr sz="1000" b="1" i="0" dirty="0">
                          <a:solidFill>
                            <a:srgbClr val="FFFFFF"/>
                          </a:solidFill>
                          <a:latin typeface="Arial"/>
                        </a:rPr>
                        <a:t>SA: Exit Code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F6666"/>
                    </a:solidFill>
                  </a:tcPr>
                </a:tc>
                <a:extLst>
                  <a:ext uri="{0D108BD9-81ED-4DB2-BD59-A6C34878D82A}">
                    <a16:rowId xmlns:a16="http://schemas.microsoft.com/office/drawing/2014/main" val="10000"/>
                  </a:ext>
                </a:extLst>
              </a:tr>
              <a:tr h="365760">
                <a:tc>
                  <a:txBody>
                    <a:bodyPr/>
                    <a:lstStyle/>
                    <a:p>
                      <a:pPr algn="ctr">
                        <a:spcAft>
                          <a:spcPts val="0"/>
                        </a:spcAft>
                      </a:pPr>
                      <a:r>
                        <a:rPr sz="1000" b="1" i="0" dirty="0">
                          <a:solidFill>
                            <a:srgbClr val="404040"/>
                          </a:solidFill>
                          <a:latin typeface="Arial"/>
                        </a:rPr>
                        <a:t>A</a:t>
                      </a:r>
                    </a:p>
                  </a:txBody>
                  <a:tcPr marL="45720" marR="45720" marT="18288" marB="18288" anchor="ctr">
                    <a:lnL w="28575" cap="flat" cmpd="sng" algn="ctr">
                      <a:solidFill>
                        <a:srgbClr val="3F5B5F"/>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1F4F4"/>
                    </a:solidFill>
                  </a:tcPr>
                </a:tc>
                <a:tc>
                  <a:txBody>
                    <a:bodyPr/>
                    <a:lstStyle/>
                    <a:p>
                      <a:pPr algn="ctr">
                        <a:spcAft>
                          <a:spcPts val="0"/>
                        </a:spcAft>
                      </a:pPr>
                      <a:r>
                        <a:rPr sz="1000" b="0" i="0" dirty="0">
                          <a:solidFill>
                            <a:srgbClr val="404040"/>
                          </a:solidFill>
                          <a:latin typeface="Arial"/>
                        </a:rPr>
                        <a:t>01/02/2021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22</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F</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Own transport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BEFD9"/>
                    </a:solidFill>
                  </a:tcPr>
                </a:tc>
                <a:tc>
                  <a:txBody>
                    <a:bodyPr/>
                    <a:lstStyle/>
                    <a:p>
                      <a:pPr algn="ctr">
                        <a:spcAft>
                          <a:spcPts val="0"/>
                        </a:spcAft>
                      </a:pPr>
                      <a:r>
                        <a:rPr sz="1000" b="0" i="0" dirty="0">
                          <a:solidFill>
                            <a:srgbClr val="404040"/>
                          </a:solidFill>
                          <a:latin typeface="Arial"/>
                        </a:rPr>
                        <a:t>3</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Abdominal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Gastroenteritis</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Discharged to home</a:t>
                      </a:r>
                    </a:p>
                  </a:txBody>
                  <a:tcPr marL="45720" marR="45720" marT="18288" marB="18288" anchor="ctr">
                    <a:lnL w="9525" cap="flat" cmpd="sng" algn="ctr">
                      <a:solidFill>
                        <a:srgbClr val="DCE9E5"/>
                      </a:solidFill>
                      <a:prstDash val="solid"/>
                    </a:lnL>
                    <a:lnR w="28575" cap="flat" cmpd="sng" algn="ctr">
                      <a:solidFill>
                        <a:srgbClr val="3F5B5F"/>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extLst>
                  <a:ext uri="{0D108BD9-81ED-4DB2-BD59-A6C34878D82A}">
                    <a16:rowId xmlns:a16="http://schemas.microsoft.com/office/drawing/2014/main" val="10001"/>
                  </a:ext>
                </a:extLst>
              </a:tr>
              <a:tr h="365760">
                <a:tc>
                  <a:txBody>
                    <a:bodyPr/>
                    <a:lstStyle/>
                    <a:p>
                      <a:pPr algn="ctr">
                        <a:spcAft>
                          <a:spcPts val="0"/>
                        </a:spcAft>
                      </a:pPr>
                      <a:r>
                        <a:rPr sz="1000" b="1" i="0" dirty="0">
                          <a:solidFill>
                            <a:srgbClr val="404040"/>
                          </a:solidFill>
                          <a:latin typeface="Arial"/>
                        </a:rPr>
                        <a:t>B</a:t>
                      </a:r>
                    </a:p>
                  </a:txBody>
                  <a:tcPr marL="45720" marR="45720" marT="18288" marB="18288" anchor="ctr">
                    <a:lnL w="28575" cap="flat" cmpd="sng" algn="ctr">
                      <a:solidFill>
                        <a:srgbClr val="3F5B5F"/>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1F4F4"/>
                    </a:solidFill>
                  </a:tcPr>
                </a:tc>
                <a:tc>
                  <a:txBody>
                    <a:bodyPr/>
                    <a:lstStyle/>
                    <a:p>
                      <a:pPr algn="ctr">
                        <a:spcAft>
                          <a:spcPts val="0"/>
                        </a:spcAft>
                      </a:pPr>
                      <a:r>
                        <a:rPr sz="1000" b="0" i="0" dirty="0">
                          <a:solidFill>
                            <a:srgbClr val="404040"/>
                          </a:solidFill>
                          <a:latin typeface="Arial"/>
                        </a:rPr>
                        <a:t>01/02/2021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26</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Helicopter</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BEFD9"/>
                    </a:solidFill>
                  </a:tcPr>
                </a:tc>
                <a:tc>
                  <a:txBody>
                    <a:bodyPr/>
                    <a:lstStyle/>
                    <a:p>
                      <a:pPr algn="ctr">
                        <a:spcAft>
                          <a:spcPts val="0"/>
                        </a:spcAft>
                      </a:pPr>
                      <a:r>
                        <a:rPr sz="1000" b="0" i="0" dirty="0">
                          <a:solidFill>
                            <a:srgbClr val="404040"/>
                          </a:solidFill>
                          <a:latin typeface="Arial"/>
                        </a:rPr>
                        <a:t>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Trauma</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Head injury</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To inpatient unit</a:t>
                      </a:r>
                    </a:p>
                  </a:txBody>
                  <a:tcPr marL="45720" marR="45720" marT="18288" marB="18288" anchor="ctr">
                    <a:lnL w="9525" cap="flat" cmpd="sng" algn="ctr">
                      <a:solidFill>
                        <a:srgbClr val="DCE9E5"/>
                      </a:solidFill>
                      <a:prstDash val="solid"/>
                    </a:lnL>
                    <a:lnR w="28575" cap="flat" cmpd="sng" algn="ctr">
                      <a:solidFill>
                        <a:srgbClr val="3F5B5F"/>
                      </a:solidFill>
                      <a:prstDash val="solid"/>
                    </a:lnR>
                    <a:lnT w="28575" cap="flat" cmpd="sng" algn="ctr">
                      <a:solidFill>
                        <a:srgbClr val="3F5B5F"/>
                      </a:solidFill>
                      <a:prstDash val="solid"/>
                    </a:lnT>
                    <a:lnB w="28575" cap="flat" cmpd="sng" algn="ctr">
                      <a:solidFill>
                        <a:srgbClr val="3F5B5F"/>
                      </a:solidFill>
                      <a:prstDash val="solid"/>
                    </a:lnB>
                    <a:solidFill>
                      <a:srgbClr val="FFE8E8"/>
                    </a:solidFill>
                  </a:tcPr>
                </a:tc>
                <a:extLst>
                  <a:ext uri="{0D108BD9-81ED-4DB2-BD59-A6C34878D82A}">
                    <a16:rowId xmlns:a16="http://schemas.microsoft.com/office/drawing/2014/main" val="10002"/>
                  </a:ext>
                </a:extLst>
              </a:tr>
              <a:tr h="365760">
                <a:tc>
                  <a:txBody>
                    <a:bodyPr/>
                    <a:lstStyle/>
                    <a:p>
                      <a:pPr algn="ctr">
                        <a:spcAft>
                          <a:spcPts val="0"/>
                        </a:spcAft>
                      </a:pPr>
                      <a:r>
                        <a:rPr sz="1000" b="1" i="0" dirty="0">
                          <a:solidFill>
                            <a:srgbClr val="404040"/>
                          </a:solidFill>
                          <a:latin typeface="Arial"/>
                        </a:rPr>
                        <a:t>C</a:t>
                      </a:r>
                    </a:p>
                  </a:txBody>
                  <a:tcPr marL="45720" marR="45720" marT="18288" marB="18288" anchor="ctr">
                    <a:lnL w="28575" cap="flat" cmpd="sng" algn="ctr">
                      <a:solidFill>
                        <a:srgbClr val="3F5B5F"/>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F1F4F4"/>
                    </a:solidFill>
                  </a:tcPr>
                </a:tc>
                <a:tc>
                  <a:txBody>
                    <a:bodyPr/>
                    <a:lstStyle/>
                    <a:p>
                      <a:pPr algn="ctr">
                        <a:spcAft>
                          <a:spcPts val="0"/>
                        </a:spcAft>
                      </a:pPr>
                      <a:r>
                        <a:rPr sz="1000" b="0" i="0" dirty="0">
                          <a:solidFill>
                            <a:srgbClr val="404040"/>
                          </a:solidFill>
                          <a:latin typeface="Arial"/>
                        </a:rPr>
                        <a:t>01/02/2021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58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118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FBEFD9"/>
                    </a:solidFill>
                  </a:tcPr>
                </a:tc>
                <a:tc>
                  <a:txBody>
                    <a:bodyPr/>
                    <a:lstStyle/>
                    <a:p>
                      <a:pPr algn="ctr">
                        <a:spcAft>
                          <a:spcPts val="0"/>
                        </a:spcAft>
                      </a:pPr>
                      <a:r>
                        <a:rPr sz="1000" b="0" i="0" dirty="0">
                          <a:solidFill>
                            <a:srgbClr val="404040"/>
                          </a:solidFill>
                          <a:latin typeface="Arial"/>
                        </a:rPr>
                        <a:t>2</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Acute myocardial infarction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28575"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To inpatient unit</a:t>
                      </a:r>
                    </a:p>
                  </a:txBody>
                  <a:tcPr marL="45720" marR="45720" marT="18288" marB="18288" anchor="ctr">
                    <a:lnL w="9525" cap="flat" cmpd="sng" algn="ctr">
                      <a:solidFill>
                        <a:srgbClr val="DCE9E5"/>
                      </a:solidFill>
                      <a:prstDash val="solid"/>
                    </a:lnL>
                    <a:lnR w="28575" cap="flat" cmpd="sng" algn="ctr">
                      <a:solidFill>
                        <a:srgbClr val="3F5B5F"/>
                      </a:solidFill>
                      <a:prstDash val="solid"/>
                    </a:lnR>
                    <a:lnT w="28575" cap="flat" cmpd="sng" algn="ctr">
                      <a:solidFill>
                        <a:srgbClr val="3F5B5F"/>
                      </a:solidFill>
                      <a:prstDash val="solid"/>
                    </a:lnT>
                    <a:lnB w="9525" cap="flat" cmpd="sng" algn="ctr">
                      <a:solidFill>
                        <a:srgbClr val="DCE9E5"/>
                      </a:solidFill>
                      <a:prstDash val="solid"/>
                    </a:lnB>
                    <a:solidFill>
                      <a:srgbClr val="FFE8E8"/>
                    </a:solidFill>
                  </a:tcPr>
                </a:tc>
                <a:extLst>
                  <a:ext uri="{0D108BD9-81ED-4DB2-BD59-A6C34878D82A}">
                    <a16:rowId xmlns:a16="http://schemas.microsoft.com/office/drawing/2014/main" val="10003"/>
                  </a:ext>
                </a:extLst>
              </a:tr>
              <a:tr h="365760">
                <a:tc>
                  <a:txBody>
                    <a:bodyPr/>
                    <a:lstStyle/>
                    <a:p>
                      <a:pPr algn="ctr">
                        <a:spcAft>
                          <a:spcPts val="0"/>
                        </a:spcAft>
                      </a:pPr>
                      <a:r>
                        <a:rPr sz="1000" b="1" i="0" dirty="0">
                          <a:solidFill>
                            <a:srgbClr val="404040"/>
                          </a:solidFill>
                          <a:latin typeface="Arial"/>
                        </a:rPr>
                        <a:t>D</a:t>
                      </a:r>
                    </a:p>
                  </a:txBody>
                  <a:tcPr marL="45720" marR="45720" marT="18288" marB="18288" anchor="ctr">
                    <a:lnL w="28575" cap="flat" cmpd="sng" algn="ctr">
                      <a:solidFill>
                        <a:srgbClr val="3F5B5F"/>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1F4F4"/>
                    </a:solidFill>
                  </a:tcPr>
                </a:tc>
                <a:tc>
                  <a:txBody>
                    <a:bodyPr/>
                    <a:lstStyle/>
                    <a:p>
                      <a:pPr algn="ctr">
                        <a:spcAft>
                          <a:spcPts val="0"/>
                        </a:spcAft>
                      </a:pPr>
                      <a:r>
                        <a:rPr sz="1000" b="0" i="0" dirty="0">
                          <a:solidFill>
                            <a:srgbClr val="404040"/>
                          </a:solidFill>
                          <a:latin typeface="Arial"/>
                        </a:rPr>
                        <a:t>01/02/2021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58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Own transport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BEFD9"/>
                    </a:solidFill>
                  </a:tcPr>
                </a:tc>
                <a:tc>
                  <a:txBody>
                    <a:bodyPr/>
                    <a:lstStyle/>
                    <a:p>
                      <a:pPr algn="ctr">
                        <a:spcAft>
                          <a:spcPts val="0"/>
                        </a:spcAft>
                      </a:pPr>
                      <a:r>
                        <a:rPr sz="1000" b="0" i="0" dirty="0">
                          <a:solidFill>
                            <a:srgbClr val="404040"/>
                          </a:solidFill>
                          <a:latin typeface="Arial"/>
                        </a:rPr>
                        <a:t>3</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Acute myocardial infarction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Transferred to another hospital</a:t>
                      </a:r>
                    </a:p>
                  </a:txBody>
                  <a:tcPr marL="45720" marR="45720" marT="18288" marB="18288" anchor="ctr">
                    <a:lnL w="9525" cap="flat" cmpd="sng" algn="ctr">
                      <a:solidFill>
                        <a:srgbClr val="DCE9E5"/>
                      </a:solidFill>
                      <a:prstDash val="solid"/>
                    </a:lnL>
                    <a:lnR w="28575" cap="flat" cmpd="sng" algn="ctr">
                      <a:solidFill>
                        <a:srgbClr val="3F5B5F"/>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extLst>
                  <a:ext uri="{0D108BD9-81ED-4DB2-BD59-A6C34878D82A}">
                    <a16:rowId xmlns:a16="http://schemas.microsoft.com/office/drawing/2014/main" val="10004"/>
                  </a:ext>
                </a:extLst>
              </a:tr>
              <a:tr h="365760">
                <a:tc>
                  <a:txBody>
                    <a:bodyPr/>
                    <a:lstStyle/>
                    <a:p>
                      <a:pPr algn="ctr">
                        <a:spcAft>
                          <a:spcPts val="0"/>
                        </a:spcAft>
                      </a:pPr>
                      <a:r>
                        <a:rPr sz="1000" b="1" i="0" dirty="0">
                          <a:solidFill>
                            <a:srgbClr val="404040"/>
                          </a:solidFill>
                          <a:latin typeface="Arial"/>
                        </a:rPr>
                        <a:t>E</a:t>
                      </a:r>
                    </a:p>
                  </a:txBody>
                  <a:tcPr marL="45720" marR="45720" marT="18288" marB="18288" anchor="ctr">
                    <a:lnL w="28575" cap="flat" cmpd="sng" algn="ctr">
                      <a:solidFill>
                        <a:srgbClr val="3F5B5F"/>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1F4F4"/>
                    </a:solidFill>
                  </a:tcPr>
                </a:tc>
                <a:tc>
                  <a:txBody>
                    <a:bodyPr/>
                    <a:lstStyle/>
                    <a:p>
                      <a:pPr algn="ctr">
                        <a:spcAft>
                          <a:spcPts val="0"/>
                        </a:spcAft>
                      </a:pPr>
                      <a:r>
                        <a:rPr sz="1000" b="0" i="0" dirty="0">
                          <a:solidFill>
                            <a:srgbClr val="404040"/>
                          </a:solidFill>
                          <a:latin typeface="Arial"/>
                        </a:rPr>
                        <a:t>01/02/2021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58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1000" b="0" i="0" dirty="0">
                          <a:solidFill>
                            <a:srgbClr val="404040"/>
                          </a:solidFill>
                          <a:latin typeface="Arial"/>
                        </a:rPr>
                        <a:t>118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BEFD9"/>
                    </a:solidFill>
                  </a:tcPr>
                </a:tc>
                <a:tc>
                  <a:txBody>
                    <a:bodyPr/>
                    <a:lstStyle/>
                    <a:p>
                      <a:pPr algn="ctr">
                        <a:spcAft>
                          <a:spcPts val="0"/>
                        </a:spcAft>
                      </a:pPr>
                      <a:r>
                        <a:rPr sz="1000" b="0" i="0" dirty="0">
                          <a:solidFill>
                            <a:srgbClr val="404040"/>
                          </a:solidFill>
                          <a:latin typeface="Arial"/>
                        </a:rPr>
                        <a:t>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Acute myocardial infarction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1000" b="0" i="0" dirty="0">
                          <a:solidFill>
                            <a:srgbClr val="404040"/>
                          </a:solidFill>
                          <a:latin typeface="Arial"/>
                        </a:rPr>
                        <a:t>To inpatient unit</a:t>
                      </a:r>
                    </a:p>
                  </a:txBody>
                  <a:tcPr marL="45720" marR="45720" marT="18288" marB="18288" anchor="ctr">
                    <a:lnL w="9525" cap="flat" cmpd="sng" algn="ctr">
                      <a:solidFill>
                        <a:srgbClr val="DCE9E5"/>
                      </a:solidFill>
                      <a:prstDash val="solid"/>
                    </a:lnL>
                    <a:lnR w="28575" cap="flat" cmpd="sng" algn="ctr">
                      <a:solidFill>
                        <a:srgbClr val="3F5B5F"/>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extLst>
                  <a:ext uri="{0D108BD9-81ED-4DB2-BD59-A6C34878D82A}">
                    <a16:rowId xmlns:a16="http://schemas.microsoft.com/office/drawing/2014/main" val="10005"/>
                  </a:ext>
                </a:extLst>
              </a:tr>
              <a:tr h="365760">
                <a:tc>
                  <a:txBody>
                    <a:bodyPr/>
                    <a:lstStyle/>
                    <a:p>
                      <a:pPr algn="ctr">
                        <a:spcAft>
                          <a:spcPts val="0"/>
                        </a:spcAft>
                      </a:pPr>
                      <a:r>
                        <a:rPr sz="1000" b="1" i="0" dirty="0">
                          <a:solidFill>
                            <a:srgbClr val="404040"/>
                          </a:solidFill>
                          <a:latin typeface="Arial"/>
                        </a:rPr>
                        <a:t>F</a:t>
                      </a:r>
                    </a:p>
                  </a:txBody>
                  <a:tcPr marL="45720" marR="45720" marT="18288" marB="18288" anchor="ctr">
                    <a:lnL w="28575" cap="flat" cmpd="sng" algn="ctr">
                      <a:solidFill>
                        <a:srgbClr val="3F5B5F"/>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1F4F4"/>
                    </a:solidFill>
                  </a:tcPr>
                </a:tc>
                <a:tc>
                  <a:txBody>
                    <a:bodyPr/>
                    <a:lstStyle/>
                    <a:p>
                      <a:pPr algn="ctr">
                        <a:spcAft>
                          <a:spcPts val="0"/>
                        </a:spcAft>
                      </a:pPr>
                      <a:r>
                        <a:rPr sz="1000" b="0" i="0" dirty="0">
                          <a:solidFill>
                            <a:srgbClr val="404040"/>
                          </a:solidFill>
                          <a:latin typeface="Arial"/>
                        </a:rPr>
                        <a:t>01/02/2021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58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E1EEF0"/>
                    </a:solidFill>
                  </a:tcPr>
                </a:tc>
                <a:tc>
                  <a:txBody>
                    <a:bodyPr/>
                    <a:lstStyle/>
                    <a:p>
                      <a:pPr algn="ctr">
                        <a:spcAft>
                          <a:spcPts val="0"/>
                        </a:spcAft>
                      </a:pPr>
                      <a:r>
                        <a:rPr sz="1000" b="0" i="0" dirty="0">
                          <a:solidFill>
                            <a:srgbClr val="404040"/>
                          </a:solidFill>
                          <a:latin typeface="Arial"/>
                        </a:rPr>
                        <a:t>Own transport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BEFD9"/>
                    </a:solidFill>
                  </a:tcPr>
                </a:tc>
                <a:tc>
                  <a:txBody>
                    <a:bodyPr/>
                    <a:lstStyle/>
                    <a:p>
                      <a:pPr algn="ctr">
                        <a:spcAft>
                          <a:spcPts val="0"/>
                        </a:spcAft>
                      </a:pPr>
                      <a:r>
                        <a:rPr sz="1000" b="0" i="0" dirty="0">
                          <a:solidFill>
                            <a:srgbClr val="404040"/>
                          </a:solidFill>
                          <a:latin typeface="Arial"/>
                        </a:rPr>
                        <a:t>3</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Chest pain, unspecified</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28575" cap="flat" cmpd="sng" algn="ctr">
                      <a:solidFill>
                        <a:srgbClr val="3F5B5F"/>
                      </a:solidFill>
                      <a:prstDash val="solid"/>
                    </a:lnB>
                    <a:solidFill>
                      <a:srgbClr val="FFE8E8"/>
                    </a:solidFill>
                  </a:tcPr>
                </a:tc>
                <a:tc>
                  <a:txBody>
                    <a:bodyPr/>
                    <a:lstStyle/>
                    <a:p>
                      <a:pPr algn="ctr">
                        <a:spcAft>
                          <a:spcPts val="0"/>
                        </a:spcAft>
                      </a:pPr>
                      <a:r>
                        <a:rPr sz="1000" b="0" i="0" dirty="0">
                          <a:solidFill>
                            <a:srgbClr val="404040"/>
                          </a:solidFill>
                          <a:latin typeface="Arial"/>
                        </a:rPr>
                        <a:t>Discharged to home</a:t>
                      </a:r>
                    </a:p>
                  </a:txBody>
                  <a:tcPr marL="45720" marR="45720" marT="18288" marB="18288" anchor="ctr">
                    <a:lnL w="9525" cap="flat" cmpd="sng" algn="ctr">
                      <a:solidFill>
                        <a:srgbClr val="DCE9E5"/>
                      </a:solidFill>
                      <a:prstDash val="solid"/>
                    </a:lnL>
                    <a:lnR w="28575" cap="flat" cmpd="sng" algn="ctr">
                      <a:solidFill>
                        <a:srgbClr val="3F5B5F"/>
                      </a:solidFill>
                      <a:prstDash val="solid"/>
                    </a:lnR>
                    <a:lnT w="9525" cap="flat" cmpd="sng" algn="ctr">
                      <a:solidFill>
                        <a:srgbClr val="DCE9E5"/>
                      </a:solidFill>
                      <a:prstDash val="solid"/>
                    </a:lnT>
                    <a:lnB w="28575" cap="flat" cmpd="sng" algn="ctr">
                      <a:solidFill>
                        <a:srgbClr val="3F5B5F"/>
                      </a:solidFill>
                      <a:prstDash val="solid"/>
                    </a:lnB>
                    <a:solidFill>
                      <a:srgbClr val="FFE8E8"/>
                    </a:solidFill>
                  </a:tcPr>
                </a:tc>
                <a:extLst>
                  <a:ext uri="{0D108BD9-81ED-4DB2-BD59-A6C34878D82A}">
                    <a16:rowId xmlns:a16="http://schemas.microsoft.com/office/drawing/2014/main" val="10006"/>
                  </a:ext>
                </a:extLst>
              </a:tr>
            </a:tbl>
          </a:graphicData>
        </a:graphic>
      </p:graphicFrame>
      <p:sp>
        <p:nvSpPr>
          <p:cNvPr id="26" name="Oval 25"/>
          <p:cNvSpPr/>
          <p:nvPr/>
        </p:nvSpPr>
        <p:spPr>
          <a:xfrm>
            <a:off x="676656" y="3511296"/>
            <a:ext cx="292608" cy="292608"/>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1</a:t>
            </a:r>
          </a:p>
        </p:txBody>
      </p:sp>
      <p:sp>
        <p:nvSpPr>
          <p:cNvPr id="27" name="Oval 26"/>
          <p:cNvSpPr/>
          <p:nvPr/>
        </p:nvSpPr>
        <p:spPr>
          <a:xfrm>
            <a:off x="676656" y="3877056"/>
            <a:ext cx="292608" cy="292608"/>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2</a:t>
            </a:r>
          </a:p>
        </p:txBody>
      </p:sp>
      <p:sp>
        <p:nvSpPr>
          <p:cNvPr id="28" name="Oval 27"/>
          <p:cNvSpPr/>
          <p:nvPr/>
        </p:nvSpPr>
        <p:spPr>
          <a:xfrm>
            <a:off x="676656" y="4791455"/>
            <a:ext cx="292608" cy="292608"/>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3</a:t>
            </a:r>
          </a:p>
        </p:txBody>
      </p:sp>
      <p:sp>
        <p:nvSpPr>
          <p:cNvPr id="29" name="Oval 28"/>
          <p:cNvSpPr/>
          <p:nvPr/>
        </p:nvSpPr>
        <p:spPr>
          <a:xfrm>
            <a:off x="548640" y="5879592"/>
            <a:ext cx="256032" cy="256032"/>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000" b="1" i="0" dirty="0">
                <a:solidFill>
                  <a:srgbClr val="FFFFFF"/>
                </a:solidFill>
                <a:latin typeface="Arial"/>
              </a:rPr>
              <a:t>1</a:t>
            </a:r>
          </a:p>
        </p:txBody>
      </p:sp>
      <p:sp>
        <p:nvSpPr>
          <p:cNvPr id="30" name="TextBox 29"/>
          <p:cNvSpPr txBox="1"/>
          <p:nvPr/>
        </p:nvSpPr>
        <p:spPr>
          <a:xfrm>
            <a:off x="896112" y="5833872"/>
            <a:ext cx="3209544" cy="502920"/>
          </a:xfrm>
          <a:prstGeom prst="rect">
            <a:avLst/>
          </a:prstGeom>
          <a:noFill/>
        </p:spPr>
        <p:txBody>
          <a:bodyPr wrap="square" lIns="0" tIns="0" rIns="0" bIns="0" anchor="t">
            <a:spAutoFit/>
          </a:bodyPr>
          <a:lstStyle/>
          <a:p>
            <a:pPr algn="l">
              <a:spcAft>
                <a:spcPts val="0"/>
              </a:spcAft>
            </a:pPr>
            <a:r>
              <a:rPr sz="1050" b="0" i="0" dirty="0">
                <a:solidFill>
                  <a:srgbClr val="404040"/>
                </a:solidFill>
                <a:latin typeface="Arial"/>
              </a:rPr>
              <a:t>Row A: date + age + sex is a unique combination, so the record is isolated.</a:t>
            </a:r>
          </a:p>
        </p:txBody>
      </p:sp>
      <p:sp>
        <p:nvSpPr>
          <p:cNvPr id="31" name="Oval 30"/>
          <p:cNvSpPr/>
          <p:nvPr/>
        </p:nvSpPr>
        <p:spPr>
          <a:xfrm>
            <a:off x="4306824" y="5879592"/>
            <a:ext cx="256032" cy="256032"/>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000" b="1" i="0" dirty="0">
                <a:solidFill>
                  <a:srgbClr val="FFFFFF"/>
                </a:solidFill>
                <a:latin typeface="Arial"/>
              </a:rPr>
              <a:t>2</a:t>
            </a:r>
          </a:p>
        </p:txBody>
      </p:sp>
      <p:sp>
        <p:nvSpPr>
          <p:cNvPr id="32" name="TextBox 31"/>
          <p:cNvSpPr txBox="1"/>
          <p:nvPr/>
        </p:nvSpPr>
        <p:spPr>
          <a:xfrm>
            <a:off x="4654296" y="5833872"/>
            <a:ext cx="3209544" cy="646331"/>
          </a:xfrm>
          <a:prstGeom prst="rect">
            <a:avLst/>
          </a:prstGeom>
          <a:noFill/>
        </p:spPr>
        <p:txBody>
          <a:bodyPr wrap="square" lIns="0" tIns="0" rIns="0" bIns="0" anchor="t">
            <a:spAutoFit/>
          </a:bodyPr>
          <a:lstStyle/>
          <a:p>
            <a:r>
              <a:rPr lang="en-US" sz="1050" noProof="0" dirty="0">
                <a:solidFill>
                  <a:srgbClr val="404040"/>
                </a:solidFill>
                <a:latin typeface="Arial"/>
              </a:rPr>
              <a:t>Row B matches a local news story: “A 26-year-old man had a road accident on 1 February.” The record is now linked to a named person, and we learn his diagnosis.</a:t>
            </a:r>
          </a:p>
        </p:txBody>
      </p:sp>
      <p:sp>
        <p:nvSpPr>
          <p:cNvPr id="33" name="Oval 32"/>
          <p:cNvSpPr/>
          <p:nvPr/>
        </p:nvSpPr>
        <p:spPr>
          <a:xfrm>
            <a:off x="8065008" y="5879592"/>
            <a:ext cx="256032" cy="256032"/>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000" b="1" i="0" dirty="0">
                <a:solidFill>
                  <a:srgbClr val="FFFFFF"/>
                </a:solidFill>
                <a:latin typeface="Arial"/>
              </a:rPr>
              <a:t>3</a:t>
            </a:r>
          </a:p>
        </p:txBody>
      </p:sp>
      <p:sp>
        <p:nvSpPr>
          <p:cNvPr id="34" name="TextBox 33"/>
          <p:cNvSpPr txBox="1"/>
          <p:nvPr/>
        </p:nvSpPr>
        <p:spPr>
          <a:xfrm>
            <a:off x="8412480" y="5833872"/>
            <a:ext cx="3209544" cy="323165"/>
          </a:xfrm>
          <a:prstGeom prst="rect">
            <a:avLst/>
          </a:prstGeom>
          <a:noFill/>
        </p:spPr>
        <p:txBody>
          <a:bodyPr wrap="square" lIns="0" tIns="0" rIns="0" bIns="0" anchor="t">
            <a:spAutoFit/>
          </a:bodyPr>
          <a:lstStyle/>
          <a:p>
            <a:pPr algn="l">
              <a:spcAft>
                <a:spcPts val="0"/>
              </a:spcAft>
            </a:pPr>
            <a:r>
              <a:rPr lang="en-US" sz="1050" b="0" i="0" noProof="0" dirty="0">
                <a:solidFill>
                  <a:srgbClr val="404040"/>
                </a:solidFill>
                <a:latin typeface="Arial"/>
              </a:rPr>
              <a:t>Rows C-F share the same QIs all 4 have a chest pain: we infer it with 100% confidence.</a:t>
            </a:r>
          </a:p>
        </p:txBody>
      </p:sp>
      <p:sp>
        <p:nvSpPr>
          <p:cNvPr id="35" name="Rounded Rectangle 34"/>
          <p:cNvSpPr/>
          <p:nvPr/>
        </p:nvSpPr>
        <p:spPr>
          <a:xfrm>
            <a:off x="5210251" y="6492240"/>
            <a:ext cx="292608" cy="173736"/>
          </a:xfrm>
          <a:prstGeom prst="roundRect">
            <a:avLst>
              <a:gd name="adj" fmla="val 21052"/>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FFFFFF"/>
                </a:solidFill>
                <a:latin typeface="Arial"/>
              </a:rPr>
              <a:t>ID</a:t>
            </a:r>
          </a:p>
        </p:txBody>
      </p:sp>
      <p:sp>
        <p:nvSpPr>
          <p:cNvPr id="36" name="TextBox 35"/>
          <p:cNvSpPr txBox="1"/>
          <p:nvPr/>
        </p:nvSpPr>
        <p:spPr>
          <a:xfrm>
            <a:off x="5557723" y="6473952"/>
            <a:ext cx="1196035"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Row ID, not a QI</a:t>
            </a:r>
          </a:p>
        </p:txBody>
      </p:sp>
      <p:sp>
        <p:nvSpPr>
          <p:cNvPr id="37" name="Rounded Rectangle 36"/>
          <p:cNvSpPr/>
          <p:nvPr/>
        </p:nvSpPr>
        <p:spPr>
          <a:xfrm>
            <a:off x="6753758" y="6492240"/>
            <a:ext cx="292608" cy="173736"/>
          </a:xfrm>
          <a:prstGeom prst="roundRect">
            <a:avLst>
              <a:gd name="adj" fmla="val 21052"/>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FFFFFF"/>
                </a:solidFill>
                <a:latin typeface="Arial"/>
              </a:rPr>
              <a:t>QI</a:t>
            </a:r>
          </a:p>
        </p:txBody>
      </p:sp>
      <p:sp>
        <p:nvSpPr>
          <p:cNvPr id="38" name="TextBox 37"/>
          <p:cNvSpPr txBox="1"/>
          <p:nvPr/>
        </p:nvSpPr>
        <p:spPr>
          <a:xfrm>
            <a:off x="7101230" y="6473952"/>
            <a:ext cx="1196035"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Quasi-identifier</a:t>
            </a:r>
          </a:p>
        </p:txBody>
      </p:sp>
      <p:sp>
        <p:nvSpPr>
          <p:cNvPr id="39" name="Rounded Rectangle 38"/>
          <p:cNvSpPr/>
          <p:nvPr/>
        </p:nvSpPr>
        <p:spPr>
          <a:xfrm>
            <a:off x="8297265" y="6492240"/>
            <a:ext cx="292608" cy="173736"/>
          </a:xfrm>
          <a:prstGeom prst="roundRect">
            <a:avLst>
              <a:gd name="adj" fmla="val 21052"/>
            </a:avLst>
          </a:prstGeom>
          <a:solidFill>
            <a:srgbClr val="E3A94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3A3A3A"/>
                </a:solidFill>
                <a:latin typeface="Arial"/>
              </a:rPr>
              <a:t>NS</a:t>
            </a:r>
          </a:p>
        </p:txBody>
      </p:sp>
      <p:sp>
        <p:nvSpPr>
          <p:cNvPr id="40" name="TextBox 39"/>
          <p:cNvSpPr txBox="1"/>
          <p:nvPr/>
        </p:nvSpPr>
        <p:spPr>
          <a:xfrm>
            <a:off x="8644737" y="6473952"/>
            <a:ext cx="1009497"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Non-sensitive</a:t>
            </a:r>
          </a:p>
        </p:txBody>
      </p:sp>
      <p:sp>
        <p:nvSpPr>
          <p:cNvPr id="41" name="Rounded Rectangle 40"/>
          <p:cNvSpPr/>
          <p:nvPr/>
        </p:nvSpPr>
        <p:spPr>
          <a:xfrm>
            <a:off x="9654235" y="6492240"/>
            <a:ext cx="292608" cy="173736"/>
          </a:xfrm>
          <a:prstGeom prst="roundRect">
            <a:avLst>
              <a:gd name="adj" fmla="val 21052"/>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FFFFFF"/>
                </a:solidFill>
                <a:latin typeface="Arial"/>
              </a:rPr>
              <a:t>SA</a:t>
            </a:r>
          </a:p>
        </p:txBody>
      </p:sp>
      <p:sp>
        <p:nvSpPr>
          <p:cNvPr id="42" name="TextBox 41"/>
          <p:cNvSpPr txBox="1"/>
          <p:nvPr/>
        </p:nvSpPr>
        <p:spPr>
          <a:xfrm>
            <a:off x="10001707" y="6473952"/>
            <a:ext cx="1382572"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Sensitive attribute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93F216A-9587-235C-AFEA-7FD8D7718507}"/>
            </a:ext>
          </a:extLst>
        </p:cNvPr>
        <p:cNvGrpSpPr/>
        <p:nvPr/>
      </p:nvGrpSpPr>
      <p:grpSpPr>
        <a:xfrm>
          <a:off x="0" y="0"/>
          <a:ext cx="0" cy="0"/>
          <a:chOff x="0" y="0"/>
          <a:chExt cx="0" cy="0"/>
        </a:xfrm>
      </p:grpSpPr>
      <p:pic>
        <p:nvPicPr>
          <p:cNvPr id="2" name="Image 0" descr="/home/claude/assets/logo_color.png">
            <a:extLst>
              <a:ext uri="{FF2B5EF4-FFF2-40B4-BE49-F238E27FC236}">
                <a16:creationId xmlns:a16="http://schemas.microsoft.com/office/drawing/2014/main" id="{45A98513-5E68-62A4-8002-96F74BF86DFB}"/>
              </a:ext>
            </a:extLst>
          </p:cNvPr>
          <p:cNvPicPr>
            <a:picLocks noChangeAspect="1"/>
          </p:cNvPicPr>
          <p:nvPr/>
        </p:nvPicPr>
        <p:blipFill>
          <a:blip r:embed="rId4"/>
          <a:stretch>
            <a:fillRect/>
          </a:stretch>
        </p:blipFill>
        <p:spPr>
          <a:xfrm>
            <a:off x="10967829" y="316611"/>
            <a:ext cx="945746" cy="956617"/>
          </a:xfrm>
          <a:prstGeom prst="rect">
            <a:avLst/>
          </a:prstGeom>
        </p:spPr>
      </p:pic>
      <p:sp>
        <p:nvSpPr>
          <p:cNvPr id="3" name="Text 0">
            <a:extLst>
              <a:ext uri="{FF2B5EF4-FFF2-40B4-BE49-F238E27FC236}">
                <a16:creationId xmlns:a16="http://schemas.microsoft.com/office/drawing/2014/main" id="{01D95F1C-E0F5-A927-96C5-FD6F62B75859}"/>
              </a:ext>
            </a:extLst>
          </p:cNvPr>
          <p:cNvSpPr txBox="1"/>
          <p:nvPr/>
        </p:nvSpPr>
        <p:spPr>
          <a:xfrm>
            <a:off x="568501" y="571500"/>
            <a:ext cx="9692640" cy="777240"/>
          </a:xfrm>
          <a:prstGeom prst="rect">
            <a:avLst/>
          </a:prstGeom>
          <a:noFill/>
          <a:ln/>
        </p:spPr>
        <p:txBody>
          <a:bodyPr wrap="square" lIns="0" tIns="0" rIns="0" bIns="0" rtlCol="0" anchor="t"/>
          <a:lstStyle/>
          <a:p>
            <a:pPr>
              <a:lnSpc>
                <a:spcPts val="3100"/>
              </a:lnSpc>
            </a:pPr>
            <a:r>
              <a:rPr lang="en-US" sz="2700" noProof="0" dirty="0">
                <a:solidFill>
                  <a:srgbClr val="FF6666"/>
                </a:solidFill>
                <a:latin typeface="Arial" pitchFamily="34" charset="0"/>
                <a:ea typeface="Arial" pitchFamily="34" charset="-122"/>
                <a:cs typeface="Arial" pitchFamily="34" charset="-120"/>
              </a:rPr>
              <a:t>Generalization Techniques</a:t>
            </a:r>
            <a:endParaRPr lang="en-US" sz="2700" noProof="0" dirty="0"/>
          </a:p>
        </p:txBody>
      </p:sp>
      <p:sp>
        <p:nvSpPr>
          <p:cNvPr id="23" name="Text 19">
            <a:extLst>
              <a:ext uri="{FF2B5EF4-FFF2-40B4-BE49-F238E27FC236}">
                <a16:creationId xmlns:a16="http://schemas.microsoft.com/office/drawing/2014/main" id="{48BDAA64-569A-4C8A-3E27-7BEFDCB8A69A}"/>
              </a:ext>
            </a:extLst>
          </p:cNvPr>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6</a:t>
            </a:r>
            <a:endParaRPr lang="en-US" sz="1100" noProof="0" dirty="0"/>
          </a:p>
        </p:txBody>
      </p:sp>
      <p:sp>
        <p:nvSpPr>
          <p:cNvPr id="4" name="Text 2">
            <a:extLst>
              <a:ext uri="{FF2B5EF4-FFF2-40B4-BE49-F238E27FC236}">
                <a16:creationId xmlns:a16="http://schemas.microsoft.com/office/drawing/2014/main" id="{FE5C1908-D7D9-B750-9157-08B67AE2D812}"/>
              </a:ext>
            </a:extLst>
          </p:cNvPr>
          <p:cNvSpPr txBox="1"/>
          <p:nvPr/>
        </p:nvSpPr>
        <p:spPr>
          <a:xfrm>
            <a:off x="548640" y="1188720"/>
            <a:ext cx="10241280" cy="548640"/>
          </a:xfrm>
          <a:prstGeom prst="rect">
            <a:avLst/>
          </a:prstGeom>
          <a:noFill/>
          <a:ln/>
        </p:spPr>
        <p:txBody>
          <a:bodyPr wrap="square" lIns="0" tIns="0" rIns="0" bIns="0" rtlCol="0" anchor="ctr"/>
          <a:lstStyle/>
          <a:p>
            <a:pPr>
              <a:lnSpc>
                <a:spcPct val="100000"/>
              </a:lnSpc>
            </a:pPr>
            <a:r>
              <a:rPr lang="en-US" sz="1250" i="1" noProof="0" dirty="0">
                <a:solidFill>
                  <a:srgbClr val="6B7B7D"/>
                </a:solidFill>
                <a:latin typeface="Arial" pitchFamily="34" charset="0"/>
                <a:ea typeface="Arial" pitchFamily="34" charset="-122"/>
                <a:cs typeface="Arial" pitchFamily="34" charset="-120"/>
              </a:rPr>
              <a:t>Generalization makes values less specific. Then k-anonymity and l-diversity check the groups. In this example k = 3 and l = 3 </a:t>
            </a:r>
            <a:r>
              <a:rPr lang="it-IT" sz="1250" i="1" dirty="0">
                <a:solidFill>
                  <a:srgbClr val="6B7B7D"/>
                </a:solidFill>
                <a:latin typeface="Arial" pitchFamily="34" charset="0"/>
                <a:cs typeface="Arial" pitchFamily="34" charset="-120"/>
              </a:rPr>
              <a:t>(we check l-diversity on Main Problem only).</a:t>
            </a:r>
            <a:endParaRPr lang="en-US" sz="1250" i="1" dirty="0">
              <a:solidFill>
                <a:srgbClr val="6B7B7D"/>
              </a:solidFill>
              <a:latin typeface="Arial" pitchFamily="34" charset="0"/>
              <a:cs typeface="Arial" pitchFamily="34" charset="-120"/>
            </a:endParaRPr>
          </a:p>
        </p:txBody>
      </p:sp>
      <p:graphicFrame>
        <p:nvGraphicFramePr>
          <p:cNvPr id="31" name="Generalization table"/>
          <p:cNvGraphicFramePr>
            <a:graphicFrameLocks noGrp="1"/>
          </p:cNvGraphicFramePr>
          <p:nvPr>
            <p:extLst>
              <p:ext uri="{D42A27DB-BD31-4B8C-83A1-F6EECF244321}">
                <p14:modId xmlns:p14="http://schemas.microsoft.com/office/powerpoint/2010/main" val="1501988558"/>
              </p:ext>
            </p:extLst>
          </p:nvPr>
        </p:nvGraphicFramePr>
        <p:xfrm>
          <a:off x="1481328" y="1965960"/>
          <a:ext cx="9052560" cy="2542032"/>
        </p:xfrm>
        <a:graphic>
          <a:graphicData uri="http://schemas.openxmlformats.org/drawingml/2006/table">
            <a:tbl>
              <a:tblPr/>
              <a:tblGrid>
                <a:gridCol w="457200">
                  <a:extLst>
                    <a:ext uri="{9D8B030D-6E8A-4147-A177-3AD203B41FA5}">
                      <a16:colId xmlns:a16="http://schemas.microsoft.com/office/drawing/2014/main" val="20000"/>
                    </a:ext>
                  </a:extLst>
                </a:gridCol>
                <a:gridCol w="150876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143000">
                  <a:extLst>
                    <a:ext uri="{9D8B030D-6E8A-4147-A177-3AD203B41FA5}">
                      <a16:colId xmlns:a16="http://schemas.microsoft.com/office/drawing/2014/main" val="20006"/>
                    </a:ext>
                  </a:extLst>
                </a:gridCol>
                <a:gridCol w="1417320">
                  <a:extLst>
                    <a:ext uri="{9D8B030D-6E8A-4147-A177-3AD203B41FA5}">
                      <a16:colId xmlns:a16="http://schemas.microsoft.com/office/drawing/2014/main" val="20007"/>
                    </a:ext>
                  </a:extLst>
                </a:gridCol>
                <a:gridCol w="1325880">
                  <a:extLst>
                    <a:ext uri="{9D8B030D-6E8A-4147-A177-3AD203B41FA5}">
                      <a16:colId xmlns:a16="http://schemas.microsoft.com/office/drawing/2014/main" val="20008"/>
                    </a:ext>
                  </a:extLst>
                </a:gridCol>
              </a:tblGrid>
              <a:tr h="457200">
                <a:tc>
                  <a:txBody>
                    <a:bodyPr/>
                    <a:lstStyle/>
                    <a:p>
                      <a:pPr algn="ctr">
                        <a:spcAft>
                          <a:spcPts val="0"/>
                        </a:spcAft>
                      </a:pPr>
                      <a:r>
                        <a:rPr sz="1000" b="1" i="0" dirty="0">
                          <a:solidFill>
                            <a:srgbClr val="FFFFFF"/>
                          </a:solidFill>
                          <a:latin typeface="Arial"/>
                        </a:rPr>
                        <a:t>ID</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5E777A"/>
                    </a:solidFill>
                  </a:tcPr>
                </a:tc>
                <a:tc>
                  <a:txBody>
                    <a:bodyPr/>
                    <a:lstStyle/>
                    <a:p>
                      <a:pPr algn="ctr">
                        <a:spcAft>
                          <a:spcPts val="0"/>
                        </a:spcAft>
                      </a:pPr>
                      <a:r>
                        <a:rPr sz="1000" b="1" i="0" dirty="0">
                          <a:solidFill>
                            <a:srgbClr val="FFFFFF"/>
                          </a:solidFill>
                          <a:latin typeface="Arial"/>
                        </a:rPr>
                        <a:t>QI: Arrival Date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6B9EA4"/>
                    </a:solidFill>
                  </a:tcPr>
                </a:tc>
                <a:tc>
                  <a:txBody>
                    <a:bodyPr/>
                    <a:lstStyle/>
                    <a:p>
                      <a:pPr algn="ctr">
                        <a:spcAft>
                          <a:spcPts val="0"/>
                        </a:spcAft>
                      </a:pPr>
                      <a:r>
                        <a:rPr sz="1000" b="1" i="0" dirty="0">
                          <a:solidFill>
                            <a:srgbClr val="FFFFFF"/>
                          </a:solidFill>
                          <a:latin typeface="Arial"/>
                        </a:rPr>
                        <a:t>QI: Age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6B9EA4"/>
                    </a:solidFill>
                  </a:tcPr>
                </a:tc>
                <a:tc>
                  <a:txBody>
                    <a:bodyPr/>
                    <a:lstStyle/>
                    <a:p>
                      <a:pPr algn="ctr">
                        <a:spcAft>
                          <a:spcPts val="0"/>
                        </a:spcAft>
                      </a:pPr>
                      <a:r>
                        <a:rPr sz="1000" b="1" i="0" dirty="0">
                          <a:solidFill>
                            <a:srgbClr val="FFFFFF"/>
                          </a:solidFill>
                          <a:latin typeface="Arial"/>
                        </a:rPr>
                        <a:t>QI: Sex</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6B9EA4"/>
                    </a:solidFill>
                  </a:tcPr>
                </a:tc>
                <a:tc>
                  <a:txBody>
                    <a:bodyPr/>
                    <a:lstStyle/>
                    <a:p>
                      <a:pPr algn="ctr">
                        <a:spcAft>
                          <a:spcPts val="0"/>
                        </a:spcAft>
                      </a:pPr>
                      <a:r>
                        <a:rPr sz="1000" b="1" i="0" dirty="0">
                          <a:solidFill>
                            <a:srgbClr val="3A3A3A"/>
                          </a:solidFill>
                          <a:latin typeface="Arial"/>
                        </a:rPr>
                        <a:t>NS: Arrival Mode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E3A94F"/>
                    </a:solidFill>
                  </a:tcPr>
                </a:tc>
                <a:tc>
                  <a:txBody>
                    <a:bodyPr/>
                    <a:lstStyle/>
                    <a:p>
                      <a:pPr algn="ctr">
                        <a:spcAft>
                          <a:spcPts val="0"/>
                        </a:spcAft>
                      </a:pPr>
                      <a:r>
                        <a:rPr sz="1000" b="1" i="0" dirty="0">
                          <a:solidFill>
                            <a:srgbClr val="FFFFFF"/>
                          </a:solidFill>
                          <a:latin typeface="Arial"/>
                        </a:rPr>
                        <a:t>SA: Triage code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6666"/>
                    </a:solidFill>
                  </a:tcPr>
                </a:tc>
                <a:tc>
                  <a:txBody>
                    <a:bodyPr/>
                    <a:lstStyle/>
                    <a:p>
                      <a:pPr algn="ctr">
                        <a:spcAft>
                          <a:spcPts val="0"/>
                        </a:spcAft>
                      </a:pPr>
                      <a:r>
                        <a:rPr sz="1000" b="1" i="0" dirty="0">
                          <a:solidFill>
                            <a:srgbClr val="FFFFFF"/>
                          </a:solidFill>
                          <a:latin typeface="Arial"/>
                        </a:rPr>
                        <a:t>SA: Main Problem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6666"/>
                    </a:solidFill>
                  </a:tcPr>
                </a:tc>
                <a:tc>
                  <a:txBody>
                    <a:bodyPr/>
                    <a:lstStyle/>
                    <a:p>
                      <a:pPr algn="ctr">
                        <a:spcAft>
                          <a:spcPts val="0"/>
                        </a:spcAft>
                      </a:pPr>
                      <a:r>
                        <a:rPr sz="1000" b="1" i="0" dirty="0">
                          <a:solidFill>
                            <a:srgbClr val="FFFFFF"/>
                          </a:solidFill>
                          <a:latin typeface="Arial"/>
                        </a:rPr>
                        <a:t>SA: Diagnosis</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6666"/>
                    </a:solidFill>
                  </a:tcPr>
                </a:tc>
                <a:tc>
                  <a:txBody>
                    <a:bodyPr/>
                    <a:lstStyle/>
                    <a:p>
                      <a:pPr algn="ctr">
                        <a:spcAft>
                          <a:spcPts val="0"/>
                        </a:spcAft>
                      </a:pPr>
                      <a:r>
                        <a:rPr sz="1000" b="1" i="0" dirty="0">
                          <a:solidFill>
                            <a:srgbClr val="FFFFFF"/>
                          </a:solidFill>
                          <a:latin typeface="Arial"/>
                        </a:rPr>
                        <a:t>SA: Exit Code</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6666"/>
                    </a:solidFill>
                  </a:tcPr>
                </a:tc>
                <a:extLst>
                  <a:ext uri="{0D108BD9-81ED-4DB2-BD59-A6C34878D82A}">
                    <a16:rowId xmlns:a16="http://schemas.microsoft.com/office/drawing/2014/main" val="10000"/>
                  </a:ext>
                </a:extLst>
              </a:tr>
              <a:tr h="292608">
                <a:tc>
                  <a:txBody>
                    <a:bodyPr/>
                    <a:lstStyle/>
                    <a:p>
                      <a:pPr algn="ctr">
                        <a:spcAft>
                          <a:spcPts val="0"/>
                        </a:spcAft>
                      </a:pPr>
                      <a:r>
                        <a:rPr sz="950" b="1" i="0" strike="sngStrike" dirty="0">
                          <a:solidFill>
                            <a:srgbClr val="6B7B7D"/>
                          </a:solidFill>
                          <a:latin typeface="Arial"/>
                        </a:rPr>
                        <a:t>A</a:t>
                      </a:r>
                    </a:p>
                  </a:txBody>
                  <a:tcPr marL="45720" marR="45720" marT="18288" marB="18288" anchor="ctr">
                    <a:lnL w="19050" cap="flat" cmpd="sng" algn="ctr">
                      <a:solidFill>
                        <a:srgbClr val="3F5B5F"/>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F1F4F4"/>
                    </a:solidFill>
                  </a:tcPr>
                </a:tc>
                <a:tc>
                  <a:txBody>
                    <a:bodyPr/>
                    <a:lstStyle/>
                    <a:p>
                      <a:pPr algn="ctr">
                        <a:spcAft>
                          <a:spcPts val="0"/>
                        </a:spcAft>
                      </a:pPr>
                      <a:r>
                        <a:rPr sz="900" b="0" i="0" strike="sngStrike" dirty="0">
                          <a:solidFill>
                            <a:srgbClr val="6B7B7D"/>
                          </a:solidFill>
                          <a:latin typeface="Arial"/>
                        </a:rPr>
                        <a:t>03/02/2021 → </a:t>
                      </a:r>
                      <a:r>
                        <a:rPr sz="900" b="1" i="0" strike="sngStrike" dirty="0">
                          <a:solidFill>
                            <a:srgbClr val="6B7B7D"/>
                          </a:solidFill>
                          <a:latin typeface="Arial"/>
                        </a:rPr>
                        <a:t>Feb 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E1EEF0"/>
                    </a:solidFill>
                  </a:tcPr>
                </a:tc>
                <a:tc>
                  <a:txBody>
                    <a:bodyPr/>
                    <a:lstStyle/>
                    <a:p>
                      <a:pPr algn="ctr">
                        <a:spcAft>
                          <a:spcPts val="0"/>
                        </a:spcAft>
                      </a:pPr>
                      <a:r>
                        <a:rPr sz="900" b="0" i="0" strike="sngStrike" dirty="0">
                          <a:solidFill>
                            <a:srgbClr val="6B7B7D"/>
                          </a:solidFill>
                          <a:latin typeface="Arial"/>
                        </a:rPr>
                        <a:t>31 → </a:t>
                      </a:r>
                      <a:r>
                        <a:rPr sz="900" b="1" i="0" strike="sngStrike" dirty="0">
                          <a:solidFill>
                            <a:srgbClr val="6B7B7D"/>
                          </a:solidFill>
                          <a:latin typeface="Arial"/>
                        </a:rPr>
                        <a:t>Adult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E1EEF0"/>
                    </a:solidFill>
                  </a:tcPr>
                </a:tc>
                <a:tc>
                  <a:txBody>
                    <a:bodyPr/>
                    <a:lstStyle/>
                    <a:p>
                      <a:pPr algn="ctr">
                        <a:spcAft>
                          <a:spcPts val="0"/>
                        </a:spcAft>
                      </a:pPr>
                      <a:r>
                        <a:rPr sz="950" b="0" i="0" strike="sngStrike" dirty="0">
                          <a:solidFill>
                            <a:srgbClr val="6B7B7D"/>
                          </a:solidFill>
                          <a:latin typeface="Arial"/>
                        </a:rPr>
                        <a:t>F</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E1EEF0"/>
                    </a:solidFill>
                  </a:tcPr>
                </a:tc>
                <a:tc>
                  <a:txBody>
                    <a:bodyPr/>
                    <a:lstStyle/>
                    <a:p>
                      <a:pPr algn="ctr">
                        <a:spcAft>
                          <a:spcPts val="0"/>
                        </a:spcAft>
                      </a:pPr>
                      <a:r>
                        <a:rPr sz="950" b="0" i="0" strike="sngStrike" dirty="0">
                          <a:solidFill>
                            <a:srgbClr val="6B7B7D"/>
                          </a:solidFill>
                          <a:latin typeface="Arial"/>
                        </a:rPr>
                        <a:t>118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FBEFD9"/>
                    </a:solidFill>
                  </a:tcPr>
                </a:tc>
                <a:tc>
                  <a:txBody>
                    <a:bodyPr/>
                    <a:lstStyle/>
                    <a:p>
                      <a:pPr algn="ctr">
                        <a:spcAft>
                          <a:spcPts val="0"/>
                        </a:spcAft>
                      </a:pPr>
                      <a:r>
                        <a:rPr sz="950" b="0" i="0" strike="sngStrike" dirty="0">
                          <a:solidFill>
                            <a:srgbClr val="6B7B7D"/>
                          </a:solidFill>
                          <a:latin typeface="Arial"/>
                        </a:rPr>
                        <a:t>2</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1" i="0" strike="sngStrike" dirty="0">
                          <a:solidFill>
                            <a:srgbClr val="6B7B7D"/>
                          </a:solidFill>
                          <a:latin typeface="Arial"/>
                        </a:rPr>
                        <a:t>Abdominal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0" i="0" strike="sngStrike" dirty="0">
                          <a:solidFill>
                            <a:srgbClr val="6B7B7D"/>
                          </a:solidFill>
                          <a:latin typeface="Arial"/>
                        </a:rPr>
                        <a:t>Epigastric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0" i="0" strike="sngStrike" dirty="0">
                          <a:solidFill>
                            <a:srgbClr val="6B7B7D"/>
                          </a:solidFill>
                          <a:latin typeface="Arial"/>
                        </a:rPr>
                        <a:t>Discharged to home</a:t>
                      </a:r>
                    </a:p>
                  </a:txBody>
                  <a:tcPr marL="45720" marR="45720" marT="18288" marB="18288" anchor="ctr">
                    <a:lnL w="9525" cap="flat" cmpd="sng" algn="ctr">
                      <a:solidFill>
                        <a:srgbClr val="DCE9E5"/>
                      </a:solidFill>
                      <a:prstDash val="solid"/>
                    </a:lnL>
                    <a:lnR w="19050" cap="flat" cmpd="sng" algn="ctr">
                      <a:solidFill>
                        <a:srgbClr val="3F5B5F"/>
                      </a:solidFill>
                      <a:prstDash val="solid"/>
                    </a:lnR>
                    <a:lnT w="19050" cap="flat" cmpd="sng" algn="ctr">
                      <a:solidFill>
                        <a:srgbClr val="3F5B5F"/>
                      </a:solidFill>
                      <a:prstDash val="solid"/>
                    </a:lnT>
                    <a:lnB w="19050" cap="flat" cmpd="sng" algn="ctr">
                      <a:solidFill>
                        <a:srgbClr val="3F5B5F"/>
                      </a:solidFill>
                      <a:prstDash val="solid"/>
                    </a:lnB>
                    <a:solidFill>
                      <a:srgbClr val="FFE8E8"/>
                    </a:solidFill>
                  </a:tcPr>
                </a:tc>
                <a:extLst>
                  <a:ext uri="{0D108BD9-81ED-4DB2-BD59-A6C34878D82A}">
                    <a16:rowId xmlns:a16="http://schemas.microsoft.com/office/drawing/2014/main" val="10001"/>
                  </a:ext>
                </a:extLst>
              </a:tr>
              <a:tr h="292608">
                <a:tc>
                  <a:txBody>
                    <a:bodyPr/>
                    <a:lstStyle/>
                    <a:p>
                      <a:pPr algn="ctr">
                        <a:spcAft>
                          <a:spcPts val="0"/>
                        </a:spcAft>
                      </a:pPr>
                      <a:r>
                        <a:rPr sz="950" b="1" i="0" dirty="0">
                          <a:solidFill>
                            <a:srgbClr val="404040"/>
                          </a:solidFill>
                          <a:latin typeface="Arial"/>
                        </a:rPr>
                        <a:t>B</a:t>
                      </a:r>
                    </a:p>
                  </a:txBody>
                  <a:tcPr marL="45720" marR="45720" marT="18288" marB="18288" anchor="ctr">
                    <a:lnL w="19050" cap="flat" cmpd="sng" algn="ctr">
                      <a:solidFill>
                        <a:srgbClr val="3F5B5F"/>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1F4F4"/>
                    </a:solidFill>
                  </a:tcPr>
                </a:tc>
                <a:tc>
                  <a:txBody>
                    <a:bodyPr/>
                    <a:lstStyle/>
                    <a:p>
                      <a:pPr algn="ctr">
                        <a:spcAft>
                          <a:spcPts val="0"/>
                        </a:spcAft>
                      </a:pPr>
                      <a:r>
                        <a:rPr sz="900" b="0" i="0" dirty="0">
                          <a:solidFill>
                            <a:srgbClr val="6B7B7D"/>
                          </a:solidFill>
                          <a:latin typeface="Arial"/>
                        </a:rPr>
                        <a:t>05/02/2021 → </a:t>
                      </a:r>
                      <a:r>
                        <a:rPr sz="900" b="1" i="0" dirty="0">
                          <a:solidFill>
                            <a:srgbClr val="3F5B5F"/>
                          </a:solidFill>
                          <a:latin typeface="Arial"/>
                        </a:rPr>
                        <a:t>Feb 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900" b="0" i="0" dirty="0">
                          <a:solidFill>
                            <a:srgbClr val="6B7B7D"/>
                          </a:solidFill>
                          <a:latin typeface="Arial"/>
                        </a:rPr>
                        <a:t>45 → </a:t>
                      </a:r>
                      <a:r>
                        <a:rPr sz="900" b="1" i="0" dirty="0">
                          <a:solidFill>
                            <a:srgbClr val="3F5B5F"/>
                          </a:solidFill>
                          <a:latin typeface="Arial"/>
                        </a:rPr>
                        <a:t>Adult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Own transport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BEFD9"/>
                    </a:solidFill>
                  </a:tcPr>
                </a:tc>
                <a:tc>
                  <a:txBody>
                    <a:bodyPr/>
                    <a:lstStyle/>
                    <a:p>
                      <a:pPr algn="ctr">
                        <a:spcAft>
                          <a:spcPts val="0"/>
                        </a:spcAft>
                      </a:pPr>
                      <a:r>
                        <a:rPr sz="950" b="0" i="0" dirty="0">
                          <a:solidFill>
                            <a:srgbClr val="404040"/>
                          </a:solidFill>
                          <a:latin typeface="Arial"/>
                        </a:rPr>
                        <a:t>2</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1"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Chest pain, unspecified</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Discharged to home</a:t>
                      </a:r>
                    </a:p>
                  </a:txBody>
                  <a:tcPr marL="45720" marR="45720" marT="18288" marB="18288" anchor="ctr">
                    <a:lnL w="9525" cap="flat" cmpd="sng" algn="ctr">
                      <a:solidFill>
                        <a:srgbClr val="DCE9E5"/>
                      </a:solidFill>
                      <a:prstDash val="solid"/>
                    </a:lnL>
                    <a:lnR w="19050" cap="flat" cmpd="sng" algn="ctr">
                      <a:solidFill>
                        <a:srgbClr val="3F5B5F"/>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extLst>
                  <a:ext uri="{0D108BD9-81ED-4DB2-BD59-A6C34878D82A}">
                    <a16:rowId xmlns:a16="http://schemas.microsoft.com/office/drawing/2014/main" val="10002"/>
                  </a:ext>
                </a:extLst>
              </a:tr>
              <a:tr h="292608">
                <a:tc>
                  <a:txBody>
                    <a:bodyPr/>
                    <a:lstStyle/>
                    <a:p>
                      <a:pPr algn="ctr">
                        <a:spcAft>
                          <a:spcPts val="0"/>
                        </a:spcAft>
                      </a:pPr>
                      <a:r>
                        <a:rPr sz="950" b="1" i="0" dirty="0">
                          <a:solidFill>
                            <a:srgbClr val="404040"/>
                          </a:solidFill>
                          <a:latin typeface="Arial"/>
                        </a:rPr>
                        <a:t>C</a:t>
                      </a:r>
                    </a:p>
                  </a:txBody>
                  <a:tcPr marL="45720" marR="45720" marT="18288" marB="18288" anchor="ctr">
                    <a:lnL w="19050" cap="flat" cmpd="sng" algn="ctr">
                      <a:solidFill>
                        <a:srgbClr val="3F5B5F"/>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1F4F4"/>
                    </a:solidFill>
                  </a:tcPr>
                </a:tc>
                <a:tc>
                  <a:txBody>
                    <a:bodyPr/>
                    <a:lstStyle/>
                    <a:p>
                      <a:pPr algn="ctr">
                        <a:spcAft>
                          <a:spcPts val="0"/>
                        </a:spcAft>
                      </a:pPr>
                      <a:r>
                        <a:rPr sz="900" b="0" i="0" dirty="0">
                          <a:solidFill>
                            <a:srgbClr val="6B7B7D"/>
                          </a:solidFill>
                          <a:latin typeface="Arial"/>
                        </a:rPr>
                        <a:t>11/02/2021 → </a:t>
                      </a:r>
                      <a:r>
                        <a:rPr sz="900" b="1" i="0" dirty="0">
                          <a:solidFill>
                            <a:srgbClr val="3F5B5F"/>
                          </a:solidFill>
                          <a:latin typeface="Arial"/>
                        </a:rPr>
                        <a:t>Feb 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900" b="0" i="0" dirty="0">
                          <a:solidFill>
                            <a:srgbClr val="6B7B7D"/>
                          </a:solidFill>
                          <a:latin typeface="Arial"/>
                        </a:rPr>
                        <a:t>52 → </a:t>
                      </a:r>
                      <a:r>
                        <a:rPr sz="900" b="1" i="0" dirty="0">
                          <a:solidFill>
                            <a:srgbClr val="3F5B5F"/>
                          </a:solidFill>
                          <a:latin typeface="Arial"/>
                        </a:rPr>
                        <a:t>Adult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118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BEFD9"/>
                    </a:solidFill>
                  </a:tcPr>
                </a:tc>
                <a:tc>
                  <a:txBody>
                    <a:bodyPr/>
                    <a:lstStyle/>
                    <a:p>
                      <a:pPr algn="ctr">
                        <a:spcAft>
                          <a:spcPts val="0"/>
                        </a:spcAft>
                      </a:pPr>
                      <a:r>
                        <a:rPr sz="950" b="0" i="0" dirty="0">
                          <a:solidFill>
                            <a:srgbClr val="404040"/>
                          </a:solidFill>
                          <a:latin typeface="Arial"/>
                        </a:rPr>
                        <a:t>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1" i="0" dirty="0">
                          <a:solidFill>
                            <a:srgbClr val="404040"/>
                          </a:solidFill>
                          <a:latin typeface="Arial"/>
                        </a:rPr>
                        <a:t>Abdominal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Gastroenteritis</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To inpatient unit</a:t>
                      </a:r>
                    </a:p>
                  </a:txBody>
                  <a:tcPr marL="45720" marR="45720" marT="18288" marB="18288" anchor="ctr">
                    <a:lnL w="9525" cap="flat" cmpd="sng" algn="ctr">
                      <a:solidFill>
                        <a:srgbClr val="DCE9E5"/>
                      </a:solidFill>
                      <a:prstDash val="solid"/>
                    </a:lnL>
                    <a:lnR w="19050" cap="flat" cmpd="sng" algn="ctr">
                      <a:solidFill>
                        <a:srgbClr val="3F5B5F"/>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extLst>
                  <a:ext uri="{0D108BD9-81ED-4DB2-BD59-A6C34878D82A}">
                    <a16:rowId xmlns:a16="http://schemas.microsoft.com/office/drawing/2014/main" val="10003"/>
                  </a:ext>
                </a:extLst>
              </a:tr>
              <a:tr h="292608">
                <a:tc>
                  <a:txBody>
                    <a:bodyPr/>
                    <a:lstStyle/>
                    <a:p>
                      <a:pPr algn="ctr">
                        <a:spcAft>
                          <a:spcPts val="0"/>
                        </a:spcAft>
                      </a:pPr>
                      <a:r>
                        <a:rPr sz="950" b="1" i="0" dirty="0">
                          <a:solidFill>
                            <a:srgbClr val="404040"/>
                          </a:solidFill>
                          <a:latin typeface="Arial"/>
                        </a:rPr>
                        <a:t>D</a:t>
                      </a:r>
                    </a:p>
                  </a:txBody>
                  <a:tcPr marL="45720" marR="45720" marT="18288" marB="18288" anchor="ctr">
                    <a:lnL w="19050" cap="flat" cmpd="sng" algn="ctr">
                      <a:solidFill>
                        <a:srgbClr val="3F5B5F"/>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1F4F4"/>
                    </a:solidFill>
                  </a:tcPr>
                </a:tc>
                <a:tc>
                  <a:txBody>
                    <a:bodyPr/>
                    <a:lstStyle/>
                    <a:p>
                      <a:pPr algn="ctr">
                        <a:spcAft>
                          <a:spcPts val="0"/>
                        </a:spcAft>
                      </a:pPr>
                      <a:r>
                        <a:rPr sz="900" b="0" i="0" dirty="0">
                          <a:solidFill>
                            <a:srgbClr val="6B7B7D"/>
                          </a:solidFill>
                          <a:latin typeface="Arial"/>
                        </a:rPr>
                        <a:t>20/02/2021 → </a:t>
                      </a:r>
                      <a:r>
                        <a:rPr sz="900" b="1" i="0" dirty="0">
                          <a:solidFill>
                            <a:srgbClr val="3F5B5F"/>
                          </a:solidFill>
                          <a:latin typeface="Arial"/>
                        </a:rPr>
                        <a:t>Feb 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E1EEF0"/>
                    </a:solidFill>
                  </a:tcPr>
                </a:tc>
                <a:tc>
                  <a:txBody>
                    <a:bodyPr/>
                    <a:lstStyle/>
                    <a:p>
                      <a:pPr algn="ctr">
                        <a:spcAft>
                          <a:spcPts val="0"/>
                        </a:spcAft>
                      </a:pPr>
                      <a:r>
                        <a:rPr sz="900" b="0" i="0" dirty="0">
                          <a:solidFill>
                            <a:srgbClr val="6B7B7D"/>
                          </a:solidFill>
                          <a:latin typeface="Arial"/>
                        </a:rPr>
                        <a:t>38 → </a:t>
                      </a:r>
                      <a:r>
                        <a:rPr sz="900" b="1" i="0" dirty="0">
                          <a:solidFill>
                            <a:srgbClr val="3F5B5F"/>
                          </a:solidFill>
                          <a:latin typeface="Arial"/>
                        </a:rPr>
                        <a:t>Adult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E1EEF0"/>
                    </a:solidFill>
                  </a:tcPr>
                </a:tc>
                <a:tc>
                  <a:txBody>
                    <a:bodyPr/>
                    <a:lstStyle/>
                    <a:p>
                      <a:pPr algn="ctr">
                        <a:spcAft>
                          <a:spcPts val="0"/>
                        </a:spcAft>
                      </a:pPr>
                      <a:r>
                        <a:rPr sz="950" b="0" i="0" dirty="0">
                          <a:solidFill>
                            <a:srgbClr val="404040"/>
                          </a:solidFill>
                          <a:latin typeface="Arial"/>
                        </a:rPr>
                        <a:t>M</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E1EEF0"/>
                    </a:solidFill>
                  </a:tcPr>
                </a:tc>
                <a:tc>
                  <a:txBody>
                    <a:bodyPr/>
                    <a:lstStyle/>
                    <a:p>
                      <a:pPr algn="ctr">
                        <a:spcAft>
                          <a:spcPts val="0"/>
                        </a:spcAft>
                      </a:pPr>
                      <a:r>
                        <a:rPr sz="950" b="0" i="0" dirty="0">
                          <a:solidFill>
                            <a:srgbClr val="404040"/>
                          </a:solidFill>
                          <a:latin typeface="Arial"/>
                        </a:rPr>
                        <a:t>Helicopter</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BEFD9"/>
                    </a:solidFill>
                  </a:tcPr>
                </a:tc>
                <a:tc>
                  <a:txBody>
                    <a:bodyPr/>
                    <a:lstStyle/>
                    <a:p>
                      <a:pPr algn="ctr">
                        <a:spcAft>
                          <a:spcPts val="0"/>
                        </a:spcAft>
                      </a:pPr>
                      <a:r>
                        <a:rPr sz="950" b="0" i="0" dirty="0">
                          <a:solidFill>
                            <a:srgbClr val="404040"/>
                          </a:solidFill>
                          <a:latin typeface="Arial"/>
                        </a:rPr>
                        <a:t>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1" i="0" dirty="0">
                          <a:solidFill>
                            <a:srgbClr val="404040"/>
                          </a:solidFill>
                          <a:latin typeface="Arial"/>
                        </a:rPr>
                        <a:t>Trauma</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0" i="0" dirty="0">
                          <a:solidFill>
                            <a:srgbClr val="404040"/>
                          </a:solidFill>
                          <a:latin typeface="Arial"/>
                        </a:rPr>
                        <a:t>Head injury</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0" i="0" dirty="0">
                          <a:solidFill>
                            <a:srgbClr val="404040"/>
                          </a:solidFill>
                          <a:latin typeface="Arial"/>
                        </a:rPr>
                        <a:t>To inpatient unit</a:t>
                      </a:r>
                    </a:p>
                  </a:txBody>
                  <a:tcPr marL="45720" marR="45720" marT="18288" marB="18288" anchor="ctr">
                    <a:lnL w="9525" cap="flat" cmpd="sng" algn="ctr">
                      <a:solidFill>
                        <a:srgbClr val="DCE9E5"/>
                      </a:solidFill>
                      <a:prstDash val="solid"/>
                    </a:lnL>
                    <a:lnR w="19050" cap="flat" cmpd="sng" algn="ctr">
                      <a:solidFill>
                        <a:srgbClr val="3F5B5F"/>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extLst>
                  <a:ext uri="{0D108BD9-81ED-4DB2-BD59-A6C34878D82A}">
                    <a16:rowId xmlns:a16="http://schemas.microsoft.com/office/drawing/2014/main" val="10004"/>
                  </a:ext>
                </a:extLst>
              </a:tr>
              <a:tr h="292608">
                <a:tc>
                  <a:txBody>
                    <a:bodyPr/>
                    <a:lstStyle/>
                    <a:p>
                      <a:pPr algn="ctr">
                        <a:spcAft>
                          <a:spcPts val="0"/>
                        </a:spcAft>
                      </a:pPr>
                      <a:r>
                        <a:rPr sz="950" b="1" i="0" dirty="0">
                          <a:solidFill>
                            <a:srgbClr val="404040"/>
                          </a:solidFill>
                          <a:latin typeface="Arial"/>
                        </a:rPr>
                        <a:t>E</a:t>
                      </a:r>
                    </a:p>
                  </a:txBody>
                  <a:tcPr marL="45720" marR="45720" marT="18288" marB="18288" anchor="ctr">
                    <a:lnL w="19050" cap="flat" cmpd="sng" algn="ctr">
                      <a:solidFill>
                        <a:srgbClr val="3F5B5F"/>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1F4F4"/>
                    </a:solidFill>
                  </a:tcPr>
                </a:tc>
                <a:tc>
                  <a:txBody>
                    <a:bodyPr/>
                    <a:lstStyle/>
                    <a:p>
                      <a:pPr algn="ctr">
                        <a:spcAft>
                          <a:spcPts val="0"/>
                        </a:spcAft>
                      </a:pPr>
                      <a:r>
                        <a:rPr sz="900" b="0" i="0" dirty="0">
                          <a:solidFill>
                            <a:srgbClr val="6B7B7D"/>
                          </a:solidFill>
                          <a:latin typeface="Arial"/>
                        </a:rPr>
                        <a:t>08/02/2021 → </a:t>
                      </a:r>
                      <a:r>
                        <a:rPr sz="900" b="1" i="0" dirty="0">
                          <a:solidFill>
                            <a:srgbClr val="3F5B5F"/>
                          </a:solidFill>
                          <a:latin typeface="Arial"/>
                        </a:rPr>
                        <a:t>Feb 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900" b="0" i="0" dirty="0">
                          <a:solidFill>
                            <a:srgbClr val="6B7B7D"/>
                          </a:solidFill>
                          <a:latin typeface="Arial"/>
                        </a:rPr>
                        <a:t>71 → </a:t>
                      </a:r>
                      <a:r>
                        <a:rPr sz="900" b="1" i="0" dirty="0">
                          <a:solidFill>
                            <a:srgbClr val="3F5B5F"/>
                          </a:solidFill>
                          <a:latin typeface="Arial"/>
                        </a:rPr>
                        <a:t>Elderly</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F</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118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BEFD9"/>
                    </a:solidFill>
                  </a:tcPr>
                </a:tc>
                <a:tc>
                  <a:txBody>
                    <a:bodyPr/>
                    <a:lstStyle/>
                    <a:p>
                      <a:pPr algn="ctr">
                        <a:spcAft>
                          <a:spcPts val="0"/>
                        </a:spcAft>
                      </a:pPr>
                      <a:r>
                        <a:rPr sz="950" b="0" i="0" dirty="0">
                          <a:solidFill>
                            <a:srgbClr val="404040"/>
                          </a:solidFill>
                          <a:latin typeface="Arial"/>
                        </a:rPr>
                        <a:t>2</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1"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Angina pectoris</a:t>
                      </a:r>
                    </a:p>
                  </a:txBody>
                  <a:tcPr marL="45720" marR="45720" marT="18288" marB="18288" anchor="ctr">
                    <a:lnL w="9525" cap="flat" cmpd="sng" algn="ctr">
                      <a:solidFill>
                        <a:srgbClr val="DCE9E5"/>
                      </a:solidFill>
                      <a:prstDash val="solid"/>
                    </a:lnL>
                    <a:lnR w="9525" cap="flat" cmpd="sng" algn="ctr">
                      <a:solidFill>
                        <a:srgbClr val="DCE9E5"/>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To inpatient unit</a:t>
                      </a:r>
                    </a:p>
                  </a:txBody>
                  <a:tcPr marL="45720" marR="45720" marT="18288" marB="18288" anchor="ctr">
                    <a:lnL w="9525" cap="flat" cmpd="sng" algn="ctr">
                      <a:solidFill>
                        <a:srgbClr val="DCE9E5"/>
                      </a:solidFill>
                      <a:prstDash val="solid"/>
                    </a:lnL>
                    <a:lnR w="19050" cap="flat" cmpd="sng" algn="ctr">
                      <a:solidFill>
                        <a:srgbClr val="3F5B5F"/>
                      </a:solidFill>
                      <a:prstDash val="solid"/>
                    </a:lnR>
                    <a:lnT w="19050" cap="flat" cmpd="sng" algn="ctr">
                      <a:solidFill>
                        <a:srgbClr val="3F5B5F"/>
                      </a:solidFill>
                      <a:prstDash val="solid"/>
                    </a:lnT>
                    <a:lnB w="9525" cap="flat" cmpd="sng" algn="ctr">
                      <a:solidFill>
                        <a:srgbClr val="DCE9E5"/>
                      </a:solidFill>
                      <a:prstDash val="solid"/>
                    </a:lnB>
                    <a:solidFill>
                      <a:srgbClr val="FFE8E8"/>
                    </a:solidFill>
                  </a:tcPr>
                </a:tc>
                <a:extLst>
                  <a:ext uri="{0D108BD9-81ED-4DB2-BD59-A6C34878D82A}">
                    <a16:rowId xmlns:a16="http://schemas.microsoft.com/office/drawing/2014/main" val="10005"/>
                  </a:ext>
                </a:extLst>
              </a:tr>
              <a:tr h="292608">
                <a:tc>
                  <a:txBody>
                    <a:bodyPr/>
                    <a:lstStyle/>
                    <a:p>
                      <a:pPr algn="ctr">
                        <a:spcAft>
                          <a:spcPts val="0"/>
                        </a:spcAft>
                      </a:pPr>
                      <a:r>
                        <a:rPr sz="950" b="1" i="0" dirty="0">
                          <a:solidFill>
                            <a:srgbClr val="404040"/>
                          </a:solidFill>
                          <a:latin typeface="Arial"/>
                        </a:rPr>
                        <a:t>F</a:t>
                      </a:r>
                    </a:p>
                  </a:txBody>
                  <a:tcPr marL="45720" marR="45720" marT="18288" marB="18288" anchor="ctr">
                    <a:lnL w="19050" cap="flat" cmpd="sng" algn="ctr">
                      <a:solidFill>
                        <a:srgbClr val="3F5B5F"/>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1F4F4"/>
                    </a:solidFill>
                  </a:tcPr>
                </a:tc>
                <a:tc>
                  <a:txBody>
                    <a:bodyPr/>
                    <a:lstStyle/>
                    <a:p>
                      <a:pPr algn="ctr">
                        <a:spcAft>
                          <a:spcPts val="0"/>
                        </a:spcAft>
                      </a:pPr>
                      <a:r>
                        <a:rPr sz="900" b="0" i="0" dirty="0">
                          <a:solidFill>
                            <a:srgbClr val="6B7B7D"/>
                          </a:solidFill>
                          <a:latin typeface="Arial"/>
                        </a:rPr>
                        <a:t>14/02/2021 → </a:t>
                      </a:r>
                      <a:r>
                        <a:rPr sz="900" b="1" i="0" dirty="0">
                          <a:solidFill>
                            <a:srgbClr val="3F5B5F"/>
                          </a:solidFill>
                          <a:latin typeface="Arial"/>
                        </a:rPr>
                        <a:t>Feb 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900" b="0" i="0" dirty="0">
                          <a:solidFill>
                            <a:srgbClr val="6B7B7D"/>
                          </a:solidFill>
                          <a:latin typeface="Arial"/>
                        </a:rPr>
                        <a:t>68 → </a:t>
                      </a:r>
                      <a:r>
                        <a:rPr sz="900" b="1" i="0" dirty="0">
                          <a:solidFill>
                            <a:srgbClr val="3F5B5F"/>
                          </a:solidFill>
                          <a:latin typeface="Arial"/>
                        </a:rPr>
                        <a:t>Elderly</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F</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E1EEF0"/>
                    </a:solidFill>
                  </a:tcPr>
                </a:tc>
                <a:tc>
                  <a:txBody>
                    <a:bodyPr/>
                    <a:lstStyle/>
                    <a:p>
                      <a:pPr algn="ctr">
                        <a:spcAft>
                          <a:spcPts val="0"/>
                        </a:spcAft>
                      </a:pPr>
                      <a:r>
                        <a:rPr sz="950" b="0" i="0" dirty="0">
                          <a:solidFill>
                            <a:srgbClr val="404040"/>
                          </a:solidFill>
                          <a:latin typeface="Arial"/>
                        </a:rPr>
                        <a:t>Own transport</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BEFD9"/>
                    </a:solidFill>
                  </a:tcPr>
                </a:tc>
                <a:tc>
                  <a:txBody>
                    <a:bodyPr/>
                    <a:lstStyle/>
                    <a:p>
                      <a:pPr algn="ctr">
                        <a:spcAft>
                          <a:spcPts val="0"/>
                        </a:spcAft>
                      </a:pPr>
                      <a:r>
                        <a:rPr sz="950" b="0" i="0" dirty="0">
                          <a:solidFill>
                            <a:srgbClr val="404040"/>
                          </a:solidFill>
                          <a:latin typeface="Arial"/>
                        </a:rPr>
                        <a:t>3</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1"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Precordial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tc>
                  <a:txBody>
                    <a:bodyPr/>
                    <a:lstStyle/>
                    <a:p>
                      <a:pPr algn="ctr">
                        <a:spcAft>
                          <a:spcPts val="0"/>
                        </a:spcAft>
                      </a:pPr>
                      <a:r>
                        <a:rPr sz="950" b="0" i="0" dirty="0">
                          <a:solidFill>
                            <a:srgbClr val="404040"/>
                          </a:solidFill>
                          <a:latin typeface="Arial"/>
                        </a:rPr>
                        <a:t>Discharged to home</a:t>
                      </a:r>
                    </a:p>
                  </a:txBody>
                  <a:tcPr marL="45720" marR="45720" marT="18288" marB="18288" anchor="ctr">
                    <a:lnL w="9525" cap="flat" cmpd="sng" algn="ctr">
                      <a:solidFill>
                        <a:srgbClr val="DCE9E5"/>
                      </a:solidFill>
                      <a:prstDash val="solid"/>
                    </a:lnL>
                    <a:lnR w="19050" cap="flat" cmpd="sng" algn="ctr">
                      <a:solidFill>
                        <a:srgbClr val="3F5B5F"/>
                      </a:solidFill>
                      <a:prstDash val="solid"/>
                    </a:lnR>
                    <a:lnT w="9525" cap="flat" cmpd="sng" algn="ctr">
                      <a:solidFill>
                        <a:srgbClr val="DCE9E5"/>
                      </a:solidFill>
                      <a:prstDash val="solid"/>
                    </a:lnT>
                    <a:lnB w="9525" cap="flat" cmpd="sng" algn="ctr">
                      <a:solidFill>
                        <a:srgbClr val="DCE9E5"/>
                      </a:solidFill>
                      <a:prstDash val="solid"/>
                    </a:lnB>
                    <a:solidFill>
                      <a:srgbClr val="FFE8E8"/>
                    </a:solidFill>
                  </a:tcPr>
                </a:tc>
                <a:extLst>
                  <a:ext uri="{0D108BD9-81ED-4DB2-BD59-A6C34878D82A}">
                    <a16:rowId xmlns:a16="http://schemas.microsoft.com/office/drawing/2014/main" val="10006"/>
                  </a:ext>
                </a:extLst>
              </a:tr>
              <a:tr h="292608">
                <a:tc>
                  <a:txBody>
                    <a:bodyPr/>
                    <a:lstStyle/>
                    <a:p>
                      <a:pPr algn="ctr">
                        <a:spcAft>
                          <a:spcPts val="0"/>
                        </a:spcAft>
                      </a:pPr>
                      <a:r>
                        <a:rPr sz="950" b="1" i="0" dirty="0">
                          <a:solidFill>
                            <a:srgbClr val="404040"/>
                          </a:solidFill>
                          <a:latin typeface="Arial"/>
                        </a:rPr>
                        <a:t>G</a:t>
                      </a:r>
                    </a:p>
                  </a:txBody>
                  <a:tcPr marL="45720" marR="45720" marT="18288" marB="18288" anchor="ctr">
                    <a:lnL w="19050" cap="flat" cmpd="sng" algn="ctr">
                      <a:solidFill>
                        <a:srgbClr val="3F5B5F"/>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1F4F4"/>
                    </a:solidFill>
                  </a:tcPr>
                </a:tc>
                <a:tc>
                  <a:txBody>
                    <a:bodyPr/>
                    <a:lstStyle/>
                    <a:p>
                      <a:pPr algn="ctr">
                        <a:spcAft>
                          <a:spcPts val="0"/>
                        </a:spcAft>
                      </a:pPr>
                      <a:r>
                        <a:rPr sz="900" b="0" i="0" dirty="0">
                          <a:solidFill>
                            <a:srgbClr val="6B7B7D"/>
                          </a:solidFill>
                          <a:latin typeface="Arial"/>
                        </a:rPr>
                        <a:t>25/02/2021 → </a:t>
                      </a:r>
                      <a:r>
                        <a:rPr sz="900" b="1" i="0" dirty="0">
                          <a:solidFill>
                            <a:srgbClr val="3F5B5F"/>
                          </a:solidFill>
                          <a:latin typeface="Arial"/>
                        </a:rPr>
                        <a:t>Feb 2021</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E1EEF0"/>
                    </a:solidFill>
                  </a:tcPr>
                </a:tc>
                <a:tc>
                  <a:txBody>
                    <a:bodyPr/>
                    <a:lstStyle/>
                    <a:p>
                      <a:pPr algn="ctr">
                        <a:spcAft>
                          <a:spcPts val="0"/>
                        </a:spcAft>
                      </a:pPr>
                      <a:r>
                        <a:rPr sz="900" b="0" i="0" dirty="0">
                          <a:solidFill>
                            <a:srgbClr val="6B7B7D"/>
                          </a:solidFill>
                          <a:latin typeface="Arial"/>
                        </a:rPr>
                        <a:t>80 → </a:t>
                      </a:r>
                      <a:r>
                        <a:rPr sz="900" b="1" i="0" dirty="0">
                          <a:solidFill>
                            <a:srgbClr val="3F5B5F"/>
                          </a:solidFill>
                          <a:latin typeface="Arial"/>
                        </a:rPr>
                        <a:t>Elderly</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E1EEF0"/>
                    </a:solidFill>
                  </a:tcPr>
                </a:tc>
                <a:tc>
                  <a:txBody>
                    <a:bodyPr/>
                    <a:lstStyle/>
                    <a:p>
                      <a:pPr algn="ctr">
                        <a:spcAft>
                          <a:spcPts val="0"/>
                        </a:spcAft>
                      </a:pPr>
                      <a:r>
                        <a:rPr sz="950" b="0" i="0" dirty="0">
                          <a:solidFill>
                            <a:srgbClr val="404040"/>
                          </a:solidFill>
                          <a:latin typeface="Arial"/>
                        </a:rPr>
                        <a:t>F</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E1EEF0"/>
                    </a:solidFill>
                  </a:tcPr>
                </a:tc>
                <a:tc>
                  <a:txBody>
                    <a:bodyPr/>
                    <a:lstStyle/>
                    <a:p>
                      <a:pPr algn="ctr">
                        <a:spcAft>
                          <a:spcPts val="0"/>
                        </a:spcAft>
                      </a:pPr>
                      <a:r>
                        <a:rPr sz="950" b="0" i="0" dirty="0">
                          <a:solidFill>
                            <a:srgbClr val="404040"/>
                          </a:solidFill>
                          <a:latin typeface="Arial"/>
                        </a:rPr>
                        <a:t>118</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BEFD9"/>
                    </a:solidFill>
                  </a:tcPr>
                </a:tc>
                <a:tc>
                  <a:txBody>
                    <a:bodyPr/>
                    <a:lstStyle/>
                    <a:p>
                      <a:pPr algn="ctr">
                        <a:spcAft>
                          <a:spcPts val="0"/>
                        </a:spcAft>
                      </a:pPr>
                      <a:r>
                        <a:rPr sz="950" b="0" i="0" dirty="0">
                          <a:solidFill>
                            <a:srgbClr val="404040"/>
                          </a:solidFill>
                          <a:latin typeface="Arial"/>
                        </a:rPr>
                        <a:t>2</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1" i="0" dirty="0">
                          <a:solidFill>
                            <a:srgbClr val="404040"/>
                          </a:solidFill>
                          <a:latin typeface="Arial"/>
                        </a:rPr>
                        <a:t>Chest pain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0" i="0" dirty="0">
                          <a:solidFill>
                            <a:srgbClr val="404040"/>
                          </a:solidFill>
                          <a:latin typeface="Arial"/>
                        </a:rPr>
                        <a:t>Myocardial infarction</a:t>
                      </a:r>
                    </a:p>
                  </a:txBody>
                  <a:tcPr marL="45720" marR="45720" marT="18288" marB="18288" anchor="ctr">
                    <a:lnL w="9525" cap="flat" cmpd="sng" algn="ctr">
                      <a:solidFill>
                        <a:srgbClr val="DCE9E5"/>
                      </a:solidFill>
                      <a:prstDash val="solid"/>
                    </a:lnL>
                    <a:lnR w="9525" cap="flat" cmpd="sng" algn="ctr">
                      <a:solidFill>
                        <a:srgbClr val="DCE9E5"/>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tc>
                  <a:txBody>
                    <a:bodyPr/>
                    <a:lstStyle/>
                    <a:p>
                      <a:pPr algn="ctr">
                        <a:spcAft>
                          <a:spcPts val="0"/>
                        </a:spcAft>
                      </a:pPr>
                      <a:r>
                        <a:rPr sz="950" b="0" i="0" dirty="0">
                          <a:solidFill>
                            <a:srgbClr val="404040"/>
                          </a:solidFill>
                          <a:latin typeface="Arial"/>
                        </a:rPr>
                        <a:t>Discharged to home</a:t>
                      </a:r>
                    </a:p>
                  </a:txBody>
                  <a:tcPr marL="45720" marR="45720" marT="18288" marB="18288" anchor="ctr">
                    <a:lnL w="9525" cap="flat" cmpd="sng" algn="ctr">
                      <a:solidFill>
                        <a:srgbClr val="DCE9E5"/>
                      </a:solidFill>
                      <a:prstDash val="solid"/>
                    </a:lnL>
                    <a:lnR w="19050" cap="flat" cmpd="sng" algn="ctr">
                      <a:solidFill>
                        <a:srgbClr val="3F5B5F"/>
                      </a:solidFill>
                      <a:prstDash val="solid"/>
                    </a:lnR>
                    <a:lnT w="9525" cap="flat" cmpd="sng" algn="ctr">
                      <a:solidFill>
                        <a:srgbClr val="DCE9E5"/>
                      </a:solidFill>
                      <a:prstDash val="solid"/>
                    </a:lnT>
                    <a:lnB w="19050" cap="flat" cmpd="sng" algn="ctr">
                      <a:solidFill>
                        <a:srgbClr val="3F5B5F"/>
                      </a:solidFill>
                      <a:prstDash val="solid"/>
                    </a:lnB>
                    <a:solidFill>
                      <a:srgbClr val="FFE8E8"/>
                    </a:solidFill>
                  </a:tcPr>
                </a:tc>
                <a:extLst>
                  <a:ext uri="{0D108BD9-81ED-4DB2-BD59-A6C34878D82A}">
                    <a16:rowId xmlns:a16="http://schemas.microsoft.com/office/drawing/2014/main" val="10007"/>
                  </a:ext>
                </a:extLst>
              </a:tr>
            </a:tbl>
          </a:graphicData>
        </a:graphic>
      </p:graphicFrame>
      <p:sp>
        <p:nvSpPr>
          <p:cNvPr id="32" name="Rounded Rectangle 31"/>
          <p:cNvSpPr/>
          <p:nvPr/>
        </p:nvSpPr>
        <p:spPr>
          <a:xfrm>
            <a:off x="5466283" y="4526280"/>
            <a:ext cx="292608" cy="173736"/>
          </a:xfrm>
          <a:prstGeom prst="roundRect">
            <a:avLst>
              <a:gd name="adj" fmla="val 21052"/>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FFFFFF"/>
                </a:solidFill>
                <a:latin typeface="Arial"/>
              </a:rPr>
              <a:t>ID</a:t>
            </a:r>
          </a:p>
        </p:txBody>
      </p:sp>
      <p:sp>
        <p:nvSpPr>
          <p:cNvPr id="33" name="TextBox 32"/>
          <p:cNvSpPr txBox="1"/>
          <p:nvPr/>
        </p:nvSpPr>
        <p:spPr>
          <a:xfrm>
            <a:off x="5813755" y="4507992"/>
            <a:ext cx="1196035"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Row ID, not a QI</a:t>
            </a:r>
          </a:p>
        </p:txBody>
      </p:sp>
      <p:sp>
        <p:nvSpPr>
          <p:cNvPr id="34" name="Rounded Rectangle 33"/>
          <p:cNvSpPr/>
          <p:nvPr/>
        </p:nvSpPr>
        <p:spPr>
          <a:xfrm>
            <a:off x="7009790" y="4526280"/>
            <a:ext cx="292608" cy="173736"/>
          </a:xfrm>
          <a:prstGeom prst="roundRect">
            <a:avLst>
              <a:gd name="adj" fmla="val 21052"/>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FFFFFF"/>
                </a:solidFill>
                <a:latin typeface="Arial"/>
              </a:rPr>
              <a:t>QI</a:t>
            </a:r>
          </a:p>
        </p:txBody>
      </p:sp>
      <p:sp>
        <p:nvSpPr>
          <p:cNvPr id="35" name="TextBox 34"/>
          <p:cNvSpPr txBox="1"/>
          <p:nvPr/>
        </p:nvSpPr>
        <p:spPr>
          <a:xfrm>
            <a:off x="7357262" y="4507992"/>
            <a:ext cx="1196035"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Quasi-identifier</a:t>
            </a:r>
          </a:p>
        </p:txBody>
      </p:sp>
      <p:sp>
        <p:nvSpPr>
          <p:cNvPr id="36" name="Rounded Rectangle 35"/>
          <p:cNvSpPr/>
          <p:nvPr/>
        </p:nvSpPr>
        <p:spPr>
          <a:xfrm>
            <a:off x="8553297" y="4526280"/>
            <a:ext cx="292608" cy="173736"/>
          </a:xfrm>
          <a:prstGeom prst="roundRect">
            <a:avLst>
              <a:gd name="adj" fmla="val 21052"/>
            </a:avLst>
          </a:prstGeom>
          <a:solidFill>
            <a:srgbClr val="E3A94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3A3A3A"/>
                </a:solidFill>
                <a:latin typeface="Arial"/>
              </a:rPr>
              <a:t>NS</a:t>
            </a:r>
          </a:p>
        </p:txBody>
      </p:sp>
      <p:sp>
        <p:nvSpPr>
          <p:cNvPr id="37" name="TextBox 36"/>
          <p:cNvSpPr txBox="1"/>
          <p:nvPr/>
        </p:nvSpPr>
        <p:spPr>
          <a:xfrm>
            <a:off x="8900769" y="4507992"/>
            <a:ext cx="1009497"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Non-sensitive</a:t>
            </a:r>
          </a:p>
        </p:txBody>
      </p:sp>
      <p:sp>
        <p:nvSpPr>
          <p:cNvPr id="38" name="Rounded Rectangle 37"/>
          <p:cNvSpPr/>
          <p:nvPr/>
        </p:nvSpPr>
        <p:spPr>
          <a:xfrm>
            <a:off x="9910267" y="4526280"/>
            <a:ext cx="292608" cy="173736"/>
          </a:xfrm>
          <a:prstGeom prst="roundRect">
            <a:avLst>
              <a:gd name="adj" fmla="val 21052"/>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800" b="1" i="0" dirty="0">
                <a:solidFill>
                  <a:srgbClr val="FFFFFF"/>
                </a:solidFill>
                <a:latin typeface="Arial"/>
              </a:rPr>
              <a:t>SA</a:t>
            </a:r>
          </a:p>
        </p:txBody>
      </p:sp>
      <p:sp>
        <p:nvSpPr>
          <p:cNvPr id="39" name="TextBox 38"/>
          <p:cNvSpPr txBox="1"/>
          <p:nvPr/>
        </p:nvSpPr>
        <p:spPr>
          <a:xfrm>
            <a:off x="10257739" y="4507992"/>
            <a:ext cx="1382572" cy="219456"/>
          </a:xfrm>
          <a:prstGeom prst="rect">
            <a:avLst/>
          </a:prstGeom>
          <a:noFill/>
        </p:spPr>
        <p:txBody>
          <a:bodyPr wrap="square" lIns="0" tIns="0" rIns="0" bIns="0" anchor="ctr">
            <a:spAutoFit/>
          </a:bodyPr>
          <a:lstStyle/>
          <a:p>
            <a:pPr algn="l">
              <a:spcAft>
                <a:spcPts val="0"/>
              </a:spcAft>
            </a:pPr>
            <a:r>
              <a:rPr sz="900" b="0" i="0" dirty="0">
                <a:solidFill>
                  <a:srgbClr val="6B7B7D"/>
                </a:solidFill>
                <a:latin typeface="Arial"/>
              </a:rPr>
              <a:t>Sensitive attribute</a:t>
            </a:r>
          </a:p>
        </p:txBody>
      </p:sp>
      <p:sp>
        <p:nvSpPr>
          <p:cNvPr id="40" name="Rounded Rectangle 39"/>
          <p:cNvSpPr/>
          <p:nvPr/>
        </p:nvSpPr>
        <p:spPr>
          <a:xfrm>
            <a:off x="548640" y="1965960"/>
            <a:ext cx="868680" cy="457200"/>
          </a:xfrm>
          <a:prstGeom prst="roundRect">
            <a:avLst>
              <a:gd name="adj" fmla="val 12000"/>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00" b="1" i="0" dirty="0">
                <a:solidFill>
                  <a:srgbClr val="FFFFFF"/>
                </a:solidFill>
                <a:latin typeface="Arial"/>
              </a:rPr>
              <a:t>2  </a:t>
            </a:r>
            <a:r>
              <a:rPr sz="900" b="0" i="0" dirty="0">
                <a:solidFill>
                  <a:srgbClr val="FFFFFF"/>
                </a:solidFill>
                <a:latin typeface="Arial"/>
              </a:rPr>
              <a:t>k-anonymity</a:t>
            </a:r>
          </a:p>
        </p:txBody>
      </p:sp>
      <p:sp>
        <p:nvSpPr>
          <p:cNvPr id="41" name="Rounded Rectangle 40"/>
          <p:cNvSpPr/>
          <p:nvPr/>
        </p:nvSpPr>
        <p:spPr>
          <a:xfrm>
            <a:off x="10607040" y="1965960"/>
            <a:ext cx="1014984" cy="457200"/>
          </a:xfrm>
          <a:prstGeom prst="roundRect">
            <a:avLst>
              <a:gd name="adj" fmla="val 12000"/>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00" b="1" i="0" dirty="0">
                <a:solidFill>
                  <a:srgbClr val="FFFFFF"/>
                </a:solidFill>
                <a:latin typeface="Arial"/>
              </a:rPr>
              <a:t>3  </a:t>
            </a:r>
            <a:r>
              <a:rPr sz="900" b="0" i="0" dirty="0">
                <a:solidFill>
                  <a:srgbClr val="FFFFFF"/>
                </a:solidFill>
                <a:latin typeface="Arial"/>
              </a:rPr>
              <a:t>l-diversity</a:t>
            </a:r>
          </a:p>
        </p:txBody>
      </p:sp>
      <p:sp>
        <p:nvSpPr>
          <p:cNvPr id="42" name="Oval 41"/>
          <p:cNvSpPr/>
          <p:nvPr/>
        </p:nvSpPr>
        <p:spPr>
          <a:xfrm>
            <a:off x="3306938" y="1746504"/>
            <a:ext cx="310896" cy="310896"/>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1</a:t>
            </a:r>
          </a:p>
        </p:txBody>
      </p:sp>
      <p:sp>
        <p:nvSpPr>
          <p:cNvPr id="43" name="Rounded Rectangle 42"/>
          <p:cNvSpPr/>
          <p:nvPr/>
        </p:nvSpPr>
        <p:spPr>
          <a:xfrm>
            <a:off x="548640" y="2450591"/>
            <a:ext cx="868680" cy="237743"/>
          </a:xfrm>
          <a:prstGeom prst="roundRect">
            <a:avLst>
              <a:gd name="adj" fmla="val 23076"/>
            </a:avLst>
          </a:prstGeom>
          <a:solidFill>
            <a:srgbClr val="FFE0E0"/>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50" b="1" i="0" dirty="0">
                <a:solidFill>
                  <a:srgbClr val="B23B3B"/>
                </a:solidFill>
                <a:latin typeface="Arial"/>
              </a:rPr>
              <a:t>k = 1 ✗</a:t>
            </a:r>
          </a:p>
        </p:txBody>
      </p:sp>
      <p:sp>
        <p:nvSpPr>
          <p:cNvPr id="44" name="Rounded Rectangle 43"/>
          <p:cNvSpPr/>
          <p:nvPr/>
        </p:nvSpPr>
        <p:spPr>
          <a:xfrm>
            <a:off x="548640" y="2743199"/>
            <a:ext cx="868680" cy="822959"/>
          </a:xfrm>
          <a:prstGeom prst="roundRect">
            <a:avLst>
              <a:gd name="adj" fmla="val 6666"/>
            </a:avLst>
          </a:prstGeom>
          <a:solidFill>
            <a:srgbClr val="B5DAD1"/>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50" b="1" i="0" dirty="0">
                <a:solidFill>
                  <a:srgbClr val="3F5B5F"/>
                </a:solidFill>
                <a:latin typeface="Arial"/>
              </a:rPr>
              <a:t>k = 3 ✓</a:t>
            </a:r>
          </a:p>
        </p:txBody>
      </p:sp>
      <p:sp>
        <p:nvSpPr>
          <p:cNvPr id="45" name="Rounded Rectangle 44"/>
          <p:cNvSpPr/>
          <p:nvPr/>
        </p:nvSpPr>
        <p:spPr>
          <a:xfrm>
            <a:off x="548640" y="3621023"/>
            <a:ext cx="868680" cy="822960"/>
          </a:xfrm>
          <a:prstGeom prst="roundRect">
            <a:avLst>
              <a:gd name="adj" fmla="val 6666"/>
            </a:avLst>
          </a:prstGeom>
          <a:solidFill>
            <a:srgbClr val="B5DAD1"/>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50" b="1" i="0" dirty="0">
                <a:solidFill>
                  <a:srgbClr val="3F5B5F"/>
                </a:solidFill>
                <a:latin typeface="Arial"/>
              </a:rPr>
              <a:t>k = 3 ✓</a:t>
            </a:r>
          </a:p>
        </p:txBody>
      </p:sp>
      <p:sp>
        <p:nvSpPr>
          <p:cNvPr id="46" name="Rounded Rectangle 45"/>
          <p:cNvSpPr/>
          <p:nvPr/>
        </p:nvSpPr>
        <p:spPr>
          <a:xfrm>
            <a:off x="10607040" y="2450591"/>
            <a:ext cx="1014984" cy="237743"/>
          </a:xfrm>
          <a:prstGeom prst="roundRect">
            <a:avLst>
              <a:gd name="adj" fmla="val 23076"/>
            </a:avLst>
          </a:prstGeom>
          <a:solidFill>
            <a:srgbClr val="F1F4F4"/>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50" b="1" i="0" dirty="0">
                <a:solidFill>
                  <a:srgbClr val="6B7B7D"/>
                </a:solidFill>
                <a:latin typeface="Arial"/>
              </a:rPr>
              <a:t>–</a:t>
            </a:r>
          </a:p>
        </p:txBody>
      </p:sp>
      <p:sp>
        <p:nvSpPr>
          <p:cNvPr id="47" name="Rounded Rectangle 46"/>
          <p:cNvSpPr/>
          <p:nvPr/>
        </p:nvSpPr>
        <p:spPr>
          <a:xfrm>
            <a:off x="10607040" y="2743199"/>
            <a:ext cx="1014984" cy="822959"/>
          </a:xfrm>
          <a:prstGeom prst="roundRect">
            <a:avLst>
              <a:gd name="adj" fmla="val 6666"/>
            </a:avLst>
          </a:prstGeom>
          <a:solidFill>
            <a:srgbClr val="B5DAD1"/>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50" b="1" i="0" dirty="0">
                <a:solidFill>
                  <a:srgbClr val="3F5B5F"/>
                </a:solidFill>
                <a:latin typeface="Arial"/>
              </a:rPr>
              <a:t>l = 3 ✓ (3 different problems)</a:t>
            </a:r>
          </a:p>
        </p:txBody>
      </p:sp>
      <p:sp>
        <p:nvSpPr>
          <p:cNvPr id="48" name="Rounded Rectangle 47"/>
          <p:cNvSpPr/>
          <p:nvPr/>
        </p:nvSpPr>
        <p:spPr>
          <a:xfrm>
            <a:off x="10607040" y="3621023"/>
            <a:ext cx="1014984" cy="822960"/>
          </a:xfrm>
          <a:prstGeom prst="roundRect">
            <a:avLst>
              <a:gd name="adj" fmla="val 6666"/>
            </a:avLst>
          </a:prstGeom>
          <a:solidFill>
            <a:srgbClr val="FFE0E0"/>
          </a:solidFill>
          <a:ln>
            <a:noFill/>
          </a:ln>
          <a:effectLst/>
        </p:spPr>
        <p:style>
          <a:lnRef idx="1">
            <a:schemeClr val="accent1"/>
          </a:lnRef>
          <a:fillRef idx="3">
            <a:schemeClr val="accent1"/>
          </a:fillRef>
          <a:effectRef idx="2">
            <a:schemeClr val="accent1"/>
          </a:effectRef>
          <a:fontRef idx="minor">
            <a:schemeClr val="lt1"/>
          </a:fontRef>
        </p:style>
        <p:txBody>
          <a:bodyPr wrap="square" lIns="36576" tIns="0" rIns="36576" bIns="0" rtlCol="0" anchor="ctr"/>
          <a:lstStyle/>
          <a:p>
            <a:pPr algn="ctr">
              <a:spcAft>
                <a:spcPts val="0"/>
              </a:spcAft>
            </a:pPr>
            <a:r>
              <a:rPr sz="950" b="1" i="0" dirty="0">
                <a:solidFill>
                  <a:srgbClr val="B23B3B"/>
                </a:solidFill>
                <a:latin typeface="Arial"/>
              </a:rPr>
              <a:t>l = 1 ✗ (all chest pain)</a:t>
            </a:r>
          </a:p>
        </p:txBody>
      </p:sp>
      <p:sp>
        <p:nvSpPr>
          <p:cNvPr id="49" name="Rounded Rectangle 48"/>
          <p:cNvSpPr/>
          <p:nvPr/>
        </p:nvSpPr>
        <p:spPr>
          <a:xfrm>
            <a:off x="548640" y="4800600"/>
            <a:ext cx="3575304" cy="1645920"/>
          </a:xfrm>
          <a:prstGeom prst="roundRect">
            <a:avLst>
              <a:gd name="adj" fmla="val 6172"/>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0" name="Oval 49"/>
          <p:cNvSpPr/>
          <p:nvPr/>
        </p:nvSpPr>
        <p:spPr>
          <a:xfrm>
            <a:off x="713232" y="4892040"/>
            <a:ext cx="310896" cy="310896"/>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1</a:t>
            </a:r>
          </a:p>
        </p:txBody>
      </p:sp>
      <p:sp>
        <p:nvSpPr>
          <p:cNvPr id="51" name="TextBox 50"/>
          <p:cNvSpPr txBox="1"/>
          <p:nvPr/>
        </p:nvSpPr>
        <p:spPr>
          <a:xfrm>
            <a:off x="1143000" y="4892040"/>
            <a:ext cx="2843784" cy="310896"/>
          </a:xfrm>
          <a:prstGeom prst="rect">
            <a:avLst/>
          </a:prstGeom>
          <a:noFill/>
        </p:spPr>
        <p:txBody>
          <a:bodyPr wrap="square" lIns="0" tIns="0" rIns="0" bIns="0" anchor="ctr">
            <a:spAutoFit/>
          </a:bodyPr>
          <a:lstStyle/>
          <a:p>
            <a:pPr algn="l">
              <a:spcAft>
                <a:spcPts val="0"/>
              </a:spcAft>
            </a:pPr>
            <a:r>
              <a:rPr sz="1300" b="1" i="0" dirty="0">
                <a:solidFill>
                  <a:srgbClr val="3F5B5F"/>
                </a:solidFill>
                <a:latin typeface="Arial"/>
              </a:rPr>
              <a:t>Generalization</a:t>
            </a:r>
          </a:p>
        </p:txBody>
      </p:sp>
      <p:sp>
        <p:nvSpPr>
          <p:cNvPr id="52" name="TextBox 51"/>
          <p:cNvSpPr txBox="1"/>
          <p:nvPr/>
        </p:nvSpPr>
        <p:spPr>
          <a:xfrm>
            <a:off x="731520" y="5239512"/>
            <a:ext cx="3209544" cy="201168"/>
          </a:xfrm>
          <a:prstGeom prst="rect">
            <a:avLst/>
          </a:prstGeom>
          <a:noFill/>
        </p:spPr>
        <p:txBody>
          <a:bodyPr wrap="square" lIns="0" tIns="0" rIns="0" bIns="0" anchor="t">
            <a:spAutoFit/>
          </a:bodyPr>
          <a:lstStyle/>
          <a:p>
            <a:pPr algn="l">
              <a:spcAft>
                <a:spcPts val="0"/>
              </a:spcAft>
            </a:pPr>
            <a:r>
              <a:rPr sz="1050" b="0" i="1" dirty="0">
                <a:solidFill>
                  <a:srgbClr val="6B7B7D"/>
                </a:solidFill>
                <a:latin typeface="Arial"/>
              </a:rPr>
              <a:t>Exact values become broader values</a:t>
            </a:r>
          </a:p>
        </p:txBody>
      </p:sp>
      <p:sp>
        <p:nvSpPr>
          <p:cNvPr id="53" name="TextBox 52"/>
          <p:cNvSpPr txBox="1"/>
          <p:nvPr/>
        </p:nvSpPr>
        <p:spPr>
          <a:xfrm>
            <a:off x="731520" y="5641848"/>
            <a:ext cx="3209544" cy="749808"/>
          </a:xfrm>
          <a:prstGeom prst="rect">
            <a:avLst/>
          </a:prstGeom>
          <a:noFill/>
        </p:spPr>
        <p:txBody>
          <a:bodyPr wrap="square" lIns="0" tIns="0" rIns="0" bIns="0" anchor="t">
            <a:spAutoFit/>
          </a:bodyPr>
          <a:lstStyle/>
          <a:p>
            <a:pPr algn="l">
              <a:spcAft>
                <a:spcPts val="300"/>
              </a:spcAft>
            </a:pPr>
            <a:r>
              <a:rPr sz="1050" b="1" i="0" dirty="0">
                <a:solidFill>
                  <a:srgbClr val="3F5B5F"/>
                </a:solidFill>
                <a:latin typeface="Arial"/>
              </a:rPr>
              <a:t>✓ Strength: </a:t>
            </a:r>
            <a:r>
              <a:rPr sz="1050" b="0" i="0" dirty="0">
                <a:solidFill>
                  <a:srgbClr val="404040"/>
                </a:solidFill>
                <a:latin typeface="Arial"/>
              </a:rPr>
              <a:t>The published value stays true, just less precise.</a:t>
            </a:r>
          </a:p>
          <a:p>
            <a:pPr algn="l">
              <a:spcAft>
                <a:spcPts val="0"/>
              </a:spcAft>
            </a:pPr>
            <a:r>
              <a:rPr sz="1050" b="1" i="0" dirty="0">
                <a:solidFill>
                  <a:srgbClr val="B23B3B"/>
                </a:solidFill>
                <a:latin typeface="Arial"/>
              </a:rPr>
              <a:t>⚠ Limitation: </a:t>
            </a:r>
            <a:r>
              <a:rPr sz="1050" b="0" i="0" dirty="0">
                <a:solidFill>
                  <a:srgbClr val="404040"/>
                </a:solidFill>
                <a:latin typeface="Arial"/>
              </a:rPr>
              <a:t>It is not enough if other values stay unique (record A).</a:t>
            </a:r>
          </a:p>
        </p:txBody>
      </p:sp>
      <p:sp>
        <p:nvSpPr>
          <p:cNvPr id="54" name="Rounded Rectangle 53"/>
          <p:cNvSpPr/>
          <p:nvPr/>
        </p:nvSpPr>
        <p:spPr>
          <a:xfrm>
            <a:off x="4306824" y="4800600"/>
            <a:ext cx="3575304" cy="1645920"/>
          </a:xfrm>
          <a:prstGeom prst="roundRect">
            <a:avLst>
              <a:gd name="adj" fmla="val 6172"/>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5" name="Oval 54"/>
          <p:cNvSpPr/>
          <p:nvPr/>
        </p:nvSpPr>
        <p:spPr>
          <a:xfrm>
            <a:off x="4471416" y="4892040"/>
            <a:ext cx="310896" cy="310896"/>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2</a:t>
            </a:r>
          </a:p>
        </p:txBody>
      </p:sp>
      <p:sp>
        <p:nvSpPr>
          <p:cNvPr id="56" name="TextBox 55"/>
          <p:cNvSpPr txBox="1"/>
          <p:nvPr/>
        </p:nvSpPr>
        <p:spPr>
          <a:xfrm>
            <a:off x="4901184" y="4892040"/>
            <a:ext cx="2843784" cy="310896"/>
          </a:xfrm>
          <a:prstGeom prst="rect">
            <a:avLst/>
          </a:prstGeom>
          <a:noFill/>
        </p:spPr>
        <p:txBody>
          <a:bodyPr wrap="square" lIns="0" tIns="0" rIns="0" bIns="0" anchor="ctr">
            <a:spAutoFit/>
          </a:bodyPr>
          <a:lstStyle/>
          <a:p>
            <a:pPr algn="l">
              <a:spcAft>
                <a:spcPts val="0"/>
              </a:spcAft>
            </a:pPr>
            <a:r>
              <a:rPr sz="1300" b="1" i="0" dirty="0">
                <a:solidFill>
                  <a:srgbClr val="3F5B5F"/>
                </a:solidFill>
                <a:latin typeface="Arial"/>
              </a:rPr>
              <a:t>k-anonymity</a:t>
            </a:r>
          </a:p>
        </p:txBody>
      </p:sp>
      <p:sp>
        <p:nvSpPr>
          <p:cNvPr id="57" name="TextBox 56"/>
          <p:cNvSpPr txBox="1"/>
          <p:nvPr/>
        </p:nvSpPr>
        <p:spPr>
          <a:xfrm>
            <a:off x="4489704" y="5239512"/>
            <a:ext cx="3255264" cy="307777"/>
          </a:xfrm>
          <a:prstGeom prst="rect">
            <a:avLst/>
          </a:prstGeom>
          <a:noFill/>
        </p:spPr>
        <p:txBody>
          <a:bodyPr wrap="square" lIns="0" tIns="0" rIns="0" bIns="0" anchor="t">
            <a:spAutoFit/>
          </a:bodyPr>
          <a:lstStyle/>
          <a:p>
            <a:r>
              <a:rPr lang="en-US" sz="1000" i="1" dirty="0">
                <a:solidFill>
                  <a:srgbClr val="6B7B7D"/>
                </a:solidFill>
                <a:latin typeface="Arial"/>
              </a:rPr>
              <a:t>Every combination of QIs must be shared by at least k records</a:t>
            </a:r>
            <a:endParaRPr sz="1000" i="1" dirty="0">
              <a:solidFill>
                <a:srgbClr val="6B7B7D"/>
              </a:solidFill>
              <a:latin typeface="Arial"/>
            </a:endParaRPr>
          </a:p>
        </p:txBody>
      </p:sp>
      <p:sp>
        <p:nvSpPr>
          <p:cNvPr id="58" name="TextBox 57"/>
          <p:cNvSpPr txBox="1"/>
          <p:nvPr/>
        </p:nvSpPr>
        <p:spPr>
          <a:xfrm>
            <a:off x="4489704" y="5638729"/>
            <a:ext cx="3209544" cy="749808"/>
          </a:xfrm>
          <a:prstGeom prst="rect">
            <a:avLst/>
          </a:prstGeom>
          <a:noFill/>
        </p:spPr>
        <p:txBody>
          <a:bodyPr wrap="square" lIns="0" tIns="0" rIns="0" bIns="0" anchor="t">
            <a:spAutoFit/>
          </a:bodyPr>
          <a:lstStyle/>
          <a:p>
            <a:pPr algn="l">
              <a:spcAft>
                <a:spcPts val="300"/>
              </a:spcAft>
            </a:pPr>
            <a:r>
              <a:rPr sz="1050" b="1" i="0" dirty="0">
                <a:solidFill>
                  <a:srgbClr val="3F5B5F"/>
                </a:solidFill>
                <a:latin typeface="Arial"/>
              </a:rPr>
              <a:t>✓ Strength: </a:t>
            </a:r>
            <a:r>
              <a:rPr sz="1050" b="0" i="0" dirty="0">
                <a:solidFill>
                  <a:srgbClr val="404040"/>
                </a:solidFill>
                <a:latin typeface="Arial"/>
              </a:rPr>
              <a:t>No record can be singled out. Record A is alone, so it is removed.</a:t>
            </a:r>
          </a:p>
          <a:p>
            <a:pPr algn="l">
              <a:spcAft>
                <a:spcPts val="0"/>
              </a:spcAft>
            </a:pPr>
            <a:r>
              <a:rPr sz="1050" b="1" i="0" dirty="0">
                <a:solidFill>
                  <a:srgbClr val="B23B3B"/>
                </a:solidFill>
                <a:latin typeface="Arial"/>
              </a:rPr>
              <a:t>⚠ Limitation: </a:t>
            </a:r>
            <a:r>
              <a:rPr sz="1050" b="0" i="0" dirty="0">
                <a:solidFill>
                  <a:srgbClr val="404040"/>
                </a:solidFill>
                <a:latin typeface="Arial"/>
              </a:rPr>
              <a:t>It does not stop inference: group 2 has 3 records, all with chest pain.</a:t>
            </a:r>
          </a:p>
        </p:txBody>
      </p:sp>
      <p:sp>
        <p:nvSpPr>
          <p:cNvPr id="59" name="Rounded Rectangle 58"/>
          <p:cNvSpPr/>
          <p:nvPr/>
        </p:nvSpPr>
        <p:spPr>
          <a:xfrm>
            <a:off x="8054558" y="4794069"/>
            <a:ext cx="3575304" cy="1645920"/>
          </a:xfrm>
          <a:prstGeom prst="roundRect">
            <a:avLst>
              <a:gd name="adj" fmla="val 6172"/>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60" name="Oval 59"/>
          <p:cNvSpPr/>
          <p:nvPr/>
        </p:nvSpPr>
        <p:spPr>
          <a:xfrm>
            <a:off x="8229600" y="4892040"/>
            <a:ext cx="310896" cy="310896"/>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3</a:t>
            </a:r>
          </a:p>
        </p:txBody>
      </p:sp>
      <p:sp>
        <p:nvSpPr>
          <p:cNvPr id="61" name="TextBox 60"/>
          <p:cNvSpPr txBox="1"/>
          <p:nvPr/>
        </p:nvSpPr>
        <p:spPr>
          <a:xfrm>
            <a:off x="8659368" y="4892040"/>
            <a:ext cx="2843784" cy="310896"/>
          </a:xfrm>
          <a:prstGeom prst="rect">
            <a:avLst/>
          </a:prstGeom>
          <a:noFill/>
        </p:spPr>
        <p:txBody>
          <a:bodyPr wrap="square" lIns="0" tIns="0" rIns="0" bIns="0" anchor="ctr">
            <a:spAutoFit/>
          </a:bodyPr>
          <a:lstStyle/>
          <a:p>
            <a:pPr algn="l">
              <a:spcAft>
                <a:spcPts val="0"/>
              </a:spcAft>
            </a:pPr>
            <a:r>
              <a:rPr sz="1300" b="1" i="0" dirty="0">
                <a:solidFill>
                  <a:srgbClr val="3F5B5F"/>
                </a:solidFill>
                <a:latin typeface="Arial"/>
              </a:rPr>
              <a:t>Distinct l-diversity</a:t>
            </a:r>
          </a:p>
        </p:txBody>
      </p:sp>
      <p:sp>
        <p:nvSpPr>
          <p:cNvPr id="62" name="TextBox 61"/>
          <p:cNvSpPr txBox="1"/>
          <p:nvPr/>
        </p:nvSpPr>
        <p:spPr>
          <a:xfrm>
            <a:off x="8247888" y="5239512"/>
            <a:ext cx="3209544" cy="307777"/>
          </a:xfrm>
          <a:prstGeom prst="rect">
            <a:avLst/>
          </a:prstGeom>
          <a:noFill/>
        </p:spPr>
        <p:txBody>
          <a:bodyPr wrap="square" lIns="0" tIns="0" rIns="0" bIns="0" anchor="t">
            <a:spAutoFit/>
          </a:bodyPr>
          <a:lstStyle/>
          <a:p>
            <a:r>
              <a:rPr lang="en-US" sz="1000" i="1" dirty="0">
                <a:solidFill>
                  <a:srgbClr val="6B7B7D"/>
                </a:solidFill>
                <a:latin typeface="Arial"/>
              </a:rPr>
              <a:t>Each group must have at least l different sensitive values.</a:t>
            </a:r>
            <a:endParaRPr sz="1000" i="1" dirty="0">
              <a:solidFill>
                <a:srgbClr val="6B7B7D"/>
              </a:solidFill>
              <a:latin typeface="Arial"/>
            </a:endParaRPr>
          </a:p>
        </p:txBody>
      </p:sp>
      <p:sp>
        <p:nvSpPr>
          <p:cNvPr id="63" name="TextBox 62"/>
          <p:cNvSpPr txBox="1"/>
          <p:nvPr/>
        </p:nvSpPr>
        <p:spPr>
          <a:xfrm>
            <a:off x="8247888" y="5623560"/>
            <a:ext cx="3209544" cy="749808"/>
          </a:xfrm>
          <a:prstGeom prst="rect">
            <a:avLst/>
          </a:prstGeom>
          <a:noFill/>
        </p:spPr>
        <p:txBody>
          <a:bodyPr wrap="square" lIns="0" tIns="0" rIns="0" bIns="0" anchor="t">
            <a:spAutoFit/>
          </a:bodyPr>
          <a:lstStyle/>
          <a:p>
            <a:pPr algn="l">
              <a:spcAft>
                <a:spcPts val="300"/>
              </a:spcAft>
            </a:pPr>
            <a:r>
              <a:rPr sz="1050" b="1" i="0" dirty="0">
                <a:solidFill>
                  <a:srgbClr val="3F5B5F"/>
                </a:solidFill>
                <a:latin typeface="Arial"/>
              </a:rPr>
              <a:t>✓ Strength: </a:t>
            </a:r>
            <a:r>
              <a:rPr sz="1050" b="0" i="0" dirty="0">
                <a:solidFill>
                  <a:srgbClr val="404040"/>
                </a:solidFill>
                <a:latin typeface="Arial"/>
              </a:rPr>
              <a:t>Group 1 has 3 different main problems, so nothing can be inferred.</a:t>
            </a:r>
          </a:p>
          <a:p>
            <a:pPr algn="l">
              <a:spcAft>
                <a:spcPts val="0"/>
              </a:spcAft>
            </a:pPr>
            <a:r>
              <a:rPr sz="1050" b="1" i="0" dirty="0">
                <a:solidFill>
                  <a:srgbClr val="B23B3B"/>
                </a:solidFill>
                <a:latin typeface="Arial"/>
              </a:rPr>
              <a:t>⚠ Limitation: </a:t>
            </a:r>
            <a:r>
              <a:rPr sz="1050" b="0" i="0" dirty="0">
                <a:solidFill>
                  <a:srgbClr val="404040"/>
                </a:solidFill>
                <a:latin typeface="Arial"/>
              </a:rPr>
              <a:t>It counts different values, not how often they appear.</a:t>
            </a:r>
          </a:p>
        </p:txBody>
      </p:sp>
      <p:sp>
        <p:nvSpPr>
          <p:cNvPr id="5" name="Rettangolo 4">
            <a:extLst>
              <a:ext uri="{FF2B5EF4-FFF2-40B4-BE49-F238E27FC236}">
                <a16:creationId xmlns:a16="http://schemas.microsoft.com/office/drawing/2014/main" id="{3A532EAA-270E-0DB1-A4DB-A8AE8D004406}"/>
              </a:ext>
            </a:extLst>
          </p:cNvPr>
          <p:cNvSpPr/>
          <p:nvPr/>
        </p:nvSpPr>
        <p:spPr>
          <a:xfrm>
            <a:off x="6615976" y="1938528"/>
            <a:ext cx="1226147" cy="54864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7" name="Oval 54">
            <a:extLst>
              <a:ext uri="{FF2B5EF4-FFF2-40B4-BE49-F238E27FC236}">
                <a16:creationId xmlns:a16="http://schemas.microsoft.com/office/drawing/2014/main" id="{623AE53F-1DF0-94D4-B522-7E083DA6151A}"/>
              </a:ext>
            </a:extLst>
          </p:cNvPr>
          <p:cNvSpPr/>
          <p:nvPr/>
        </p:nvSpPr>
        <p:spPr>
          <a:xfrm>
            <a:off x="96544" y="2685995"/>
            <a:ext cx="310896" cy="310896"/>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2</a:t>
            </a:r>
          </a:p>
        </p:txBody>
      </p:sp>
      <p:sp>
        <p:nvSpPr>
          <p:cNvPr id="9" name="Oval 59">
            <a:extLst>
              <a:ext uri="{FF2B5EF4-FFF2-40B4-BE49-F238E27FC236}">
                <a16:creationId xmlns:a16="http://schemas.microsoft.com/office/drawing/2014/main" id="{494C4CA3-53BA-0693-CF49-DE576F8B7C63}"/>
              </a:ext>
            </a:extLst>
          </p:cNvPr>
          <p:cNvSpPr/>
          <p:nvPr/>
        </p:nvSpPr>
        <p:spPr>
          <a:xfrm>
            <a:off x="11688371" y="3877055"/>
            <a:ext cx="310896" cy="310896"/>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3</a:t>
            </a:r>
          </a:p>
        </p:txBody>
      </p:sp>
    </p:spTree>
    <p:extLst>
      <p:ext uri="{BB962C8B-B14F-4D97-AF65-F5344CB8AC3E}">
        <p14:creationId xmlns:p14="http://schemas.microsoft.com/office/powerpoint/2010/main" val="1951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96B165C-0A0B-363A-3797-D8A7853E29CA}"/>
            </a:ext>
          </a:extLst>
        </p:cNvPr>
        <p:cNvGrpSpPr/>
        <p:nvPr/>
      </p:nvGrpSpPr>
      <p:grpSpPr>
        <a:xfrm>
          <a:off x="0" y="0"/>
          <a:ext cx="0" cy="0"/>
          <a:chOff x="0" y="0"/>
          <a:chExt cx="0" cy="0"/>
        </a:xfrm>
      </p:grpSpPr>
      <p:pic>
        <p:nvPicPr>
          <p:cNvPr id="2" name="Image 0" descr="/home/claude/assets/logo_color.png">
            <a:extLst>
              <a:ext uri="{FF2B5EF4-FFF2-40B4-BE49-F238E27FC236}">
                <a16:creationId xmlns:a16="http://schemas.microsoft.com/office/drawing/2014/main" id="{BB6A756B-B502-379E-C45B-C7C284FDF262}"/>
              </a:ext>
            </a:extLst>
          </p:cNvPr>
          <p:cNvPicPr>
            <a:picLocks noChangeAspect="1"/>
          </p:cNvPicPr>
          <p:nvPr/>
        </p:nvPicPr>
        <p:blipFill>
          <a:blip r:embed="rId4"/>
          <a:stretch>
            <a:fillRect/>
          </a:stretch>
        </p:blipFill>
        <p:spPr>
          <a:xfrm>
            <a:off x="10967829" y="316611"/>
            <a:ext cx="945746" cy="956617"/>
          </a:xfrm>
          <a:prstGeom prst="rect">
            <a:avLst/>
          </a:prstGeom>
        </p:spPr>
      </p:pic>
      <p:sp>
        <p:nvSpPr>
          <p:cNvPr id="3" name="Text 0">
            <a:extLst>
              <a:ext uri="{FF2B5EF4-FFF2-40B4-BE49-F238E27FC236}">
                <a16:creationId xmlns:a16="http://schemas.microsoft.com/office/drawing/2014/main" id="{DACFB72D-72E6-D850-7BE6-B00FDC5C51CA}"/>
              </a:ext>
            </a:extLst>
          </p:cNvPr>
          <p:cNvSpPr txBox="1"/>
          <p:nvPr/>
        </p:nvSpPr>
        <p:spPr>
          <a:xfrm>
            <a:off x="548640" y="530352"/>
            <a:ext cx="9692640" cy="777240"/>
          </a:xfrm>
          <a:prstGeom prst="rect">
            <a:avLst/>
          </a:prstGeom>
          <a:noFill/>
          <a:ln/>
        </p:spPr>
        <p:txBody>
          <a:bodyPr wrap="square" lIns="0" tIns="0" rIns="0" bIns="0" rtlCol="0" anchor="t"/>
          <a:lstStyle/>
          <a:p>
            <a:pPr>
              <a:lnSpc>
                <a:spcPts val="3100"/>
              </a:lnSpc>
            </a:pPr>
            <a:r>
              <a:rPr lang="en-US" sz="2700" dirty="0">
                <a:solidFill>
                  <a:srgbClr val="FF6666"/>
                </a:solidFill>
                <a:latin typeface="Arial" pitchFamily="34" charset="0"/>
                <a:cs typeface="Arial" pitchFamily="34" charset="-120"/>
              </a:rPr>
              <a:t>Anonymization Techniques - Our Choice</a:t>
            </a:r>
          </a:p>
        </p:txBody>
      </p:sp>
      <p:sp>
        <p:nvSpPr>
          <p:cNvPr id="23" name="Text 19">
            <a:extLst>
              <a:ext uri="{FF2B5EF4-FFF2-40B4-BE49-F238E27FC236}">
                <a16:creationId xmlns:a16="http://schemas.microsoft.com/office/drawing/2014/main" id="{FAF4143A-B531-5CEE-82B6-41B585E28778}"/>
              </a:ext>
            </a:extLst>
          </p:cNvPr>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dirty="0">
                <a:solidFill>
                  <a:srgbClr val="6B7B7D"/>
                </a:solidFill>
                <a:latin typeface="Arial" pitchFamily="34" charset="0"/>
                <a:ea typeface="Arial" pitchFamily="34" charset="-122"/>
                <a:cs typeface="Arial" pitchFamily="34" charset="-120"/>
              </a:rPr>
              <a:t>7</a:t>
            </a:r>
            <a:endParaRPr lang="en-US" sz="1100" dirty="0"/>
          </a:p>
        </p:txBody>
      </p:sp>
      <p:sp>
        <p:nvSpPr>
          <p:cNvPr id="5" name="Subtitle">
            <a:extLst>
              <a:ext uri="{FF2B5EF4-FFF2-40B4-BE49-F238E27FC236}">
                <a16:creationId xmlns:a16="http://schemas.microsoft.com/office/drawing/2014/main" id="{161A0691-EEA5-D819-98F6-E3ED0665B100}"/>
              </a:ext>
            </a:extLst>
          </p:cNvPr>
          <p:cNvSpPr txBox="1"/>
          <p:nvPr/>
        </p:nvSpPr>
        <p:spPr>
          <a:xfrm>
            <a:off x="609600" y="1188720"/>
            <a:ext cx="10363200" cy="426720"/>
          </a:xfrm>
          <a:prstGeom prst="rect">
            <a:avLst/>
          </a:prstGeom>
          <a:noFill/>
          <a:ln/>
        </p:spPr>
        <p:txBody>
          <a:bodyPr wrap="square" lIns="0" tIns="0" rIns="0" bIns="0" rtlCol="0" anchor="ctr"/>
          <a:lstStyle/>
          <a:p>
            <a:r>
              <a:rPr lang="en-US" sz="1250" i="1" dirty="0">
                <a:solidFill>
                  <a:srgbClr val="5E7C80"/>
                </a:solidFill>
                <a:latin typeface="Arial" pitchFamily="34" charset="0"/>
                <a:ea typeface="Arial" pitchFamily="34" charset="-122"/>
                <a:cs typeface="Arial" pitchFamily="34" charset="-120"/>
              </a:rPr>
              <a:t>We keep the real content of the data, to support exploratory and statistical analysis.</a:t>
            </a:r>
            <a:endParaRPr lang="en-US" sz="1250" dirty="0"/>
          </a:p>
        </p:txBody>
      </p:sp>
      <p:sp>
        <p:nvSpPr>
          <p:cNvPr id="34" name="Rounded Rectangle 33"/>
          <p:cNvSpPr/>
          <p:nvPr/>
        </p:nvSpPr>
        <p:spPr>
          <a:xfrm>
            <a:off x="500858" y="1661877"/>
            <a:ext cx="5349240" cy="502920"/>
          </a:xfrm>
          <a:prstGeom prst="roundRect">
            <a:avLst>
              <a:gd name="adj" fmla="val 18181"/>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0" rIns="228600" bIns="0" rtlCol="0" anchor="ctr"/>
          <a:lstStyle/>
          <a:p>
            <a:pPr algn="l">
              <a:spcAft>
                <a:spcPts val="0"/>
              </a:spcAft>
            </a:pPr>
            <a:r>
              <a:rPr sz="1500" b="1" i="0" dirty="0">
                <a:solidFill>
                  <a:srgbClr val="FFFFFF"/>
                </a:solidFill>
                <a:latin typeface="Arial"/>
              </a:rPr>
              <a:t>Generalization-based: adopted</a:t>
            </a:r>
          </a:p>
        </p:txBody>
      </p:sp>
      <p:sp>
        <p:nvSpPr>
          <p:cNvPr id="35" name="Rounded Rectangle 34"/>
          <p:cNvSpPr/>
          <p:nvPr/>
        </p:nvSpPr>
        <p:spPr>
          <a:xfrm>
            <a:off x="500858" y="2301957"/>
            <a:ext cx="5349240" cy="960120"/>
          </a:xfrm>
          <a:prstGeom prst="roundRect">
            <a:avLst>
              <a:gd name="adj" fmla="val 9523"/>
            </a:avLst>
          </a:prstGeom>
          <a:solidFill>
            <a:srgbClr val="EEF6F6"/>
          </a:solidFill>
          <a:ln w="12700">
            <a:solidFill>
              <a:srgbClr val="CFE3E3"/>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6" name="Oval 35"/>
          <p:cNvSpPr/>
          <p:nvPr/>
        </p:nvSpPr>
        <p:spPr>
          <a:xfrm>
            <a:off x="702026" y="2530557"/>
            <a:ext cx="502920" cy="502920"/>
          </a:xfrm>
          <a:prstGeom prst="ellipse">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800" b="1" i="0" dirty="0">
                <a:solidFill>
                  <a:srgbClr val="FFFFFF"/>
                </a:solidFill>
                <a:latin typeface="Arial"/>
              </a:rPr>
              <a:t>✓</a:t>
            </a:r>
          </a:p>
        </p:txBody>
      </p:sp>
      <p:sp>
        <p:nvSpPr>
          <p:cNvPr id="37" name="TextBox 36"/>
          <p:cNvSpPr txBox="1"/>
          <p:nvPr/>
        </p:nvSpPr>
        <p:spPr>
          <a:xfrm>
            <a:off x="1415258" y="2411685"/>
            <a:ext cx="4251960" cy="749808"/>
          </a:xfrm>
          <a:prstGeom prst="rect">
            <a:avLst/>
          </a:prstGeom>
          <a:noFill/>
        </p:spPr>
        <p:txBody>
          <a:bodyPr wrap="square" lIns="0" tIns="0" rIns="0" bIns="0" anchor="ctr">
            <a:spAutoFit/>
          </a:bodyPr>
          <a:lstStyle/>
          <a:p>
            <a:pPr algn="l">
              <a:spcAft>
                <a:spcPts val="200"/>
              </a:spcAft>
            </a:pPr>
            <a:r>
              <a:rPr sz="1400" b="1" i="0" dirty="0">
                <a:solidFill>
                  <a:srgbClr val="3F5B5F"/>
                </a:solidFill>
                <a:latin typeface="Arial"/>
              </a:rPr>
              <a:t>Generalization</a:t>
            </a:r>
          </a:p>
          <a:p>
            <a:pPr algn="l">
              <a:spcAft>
                <a:spcPts val="0"/>
              </a:spcAft>
            </a:pPr>
            <a:r>
              <a:rPr sz="1200" b="0" i="0" dirty="0">
                <a:solidFill>
                  <a:srgbClr val="404040"/>
                </a:solidFill>
                <a:latin typeface="Arial"/>
              </a:rPr>
              <a:t>Reduces the level of detail of the data.</a:t>
            </a:r>
          </a:p>
        </p:txBody>
      </p:sp>
      <p:sp>
        <p:nvSpPr>
          <p:cNvPr id="38" name="Rounded Rectangle 37"/>
          <p:cNvSpPr/>
          <p:nvPr/>
        </p:nvSpPr>
        <p:spPr>
          <a:xfrm>
            <a:off x="500858" y="3399237"/>
            <a:ext cx="5349240" cy="960120"/>
          </a:xfrm>
          <a:prstGeom prst="roundRect">
            <a:avLst>
              <a:gd name="adj" fmla="val 9523"/>
            </a:avLst>
          </a:prstGeom>
          <a:solidFill>
            <a:srgbClr val="EEF6F6"/>
          </a:solidFill>
          <a:ln w="12700">
            <a:solidFill>
              <a:srgbClr val="CFE3E3"/>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9" name="Oval 38"/>
          <p:cNvSpPr/>
          <p:nvPr/>
        </p:nvSpPr>
        <p:spPr>
          <a:xfrm>
            <a:off x="702026" y="3627837"/>
            <a:ext cx="502920" cy="502920"/>
          </a:xfrm>
          <a:prstGeom prst="ellipse">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800" b="1" i="0" dirty="0">
                <a:solidFill>
                  <a:srgbClr val="FFFFFF"/>
                </a:solidFill>
                <a:latin typeface="Arial"/>
              </a:rPr>
              <a:t>✓</a:t>
            </a:r>
          </a:p>
        </p:txBody>
      </p:sp>
      <p:sp>
        <p:nvSpPr>
          <p:cNvPr id="40" name="TextBox 39"/>
          <p:cNvSpPr txBox="1"/>
          <p:nvPr/>
        </p:nvSpPr>
        <p:spPr>
          <a:xfrm>
            <a:off x="1415258" y="3508965"/>
            <a:ext cx="4251960" cy="749808"/>
          </a:xfrm>
          <a:prstGeom prst="rect">
            <a:avLst/>
          </a:prstGeom>
          <a:noFill/>
        </p:spPr>
        <p:txBody>
          <a:bodyPr wrap="square" lIns="0" tIns="0" rIns="0" bIns="0" anchor="ctr">
            <a:spAutoFit/>
          </a:bodyPr>
          <a:lstStyle/>
          <a:p>
            <a:pPr algn="l">
              <a:spcAft>
                <a:spcPts val="200"/>
              </a:spcAft>
            </a:pPr>
            <a:r>
              <a:rPr sz="1400" b="1" i="0" dirty="0">
                <a:solidFill>
                  <a:srgbClr val="3F5B5F"/>
                </a:solidFill>
                <a:latin typeface="Arial"/>
              </a:rPr>
              <a:t>k-anonymity</a:t>
            </a:r>
          </a:p>
          <a:p>
            <a:pPr algn="l">
              <a:spcAft>
                <a:spcPts val="0"/>
              </a:spcAft>
            </a:pPr>
            <a:r>
              <a:rPr sz="1200" b="0" i="0" dirty="0">
                <a:solidFill>
                  <a:srgbClr val="404040"/>
                </a:solidFill>
                <a:latin typeface="Arial"/>
              </a:rPr>
              <a:t>Reduces the risk of identifying individuals (singling out).</a:t>
            </a:r>
          </a:p>
        </p:txBody>
      </p:sp>
      <p:sp>
        <p:nvSpPr>
          <p:cNvPr id="41" name="Rounded Rectangle 40"/>
          <p:cNvSpPr/>
          <p:nvPr/>
        </p:nvSpPr>
        <p:spPr>
          <a:xfrm>
            <a:off x="500858" y="4496517"/>
            <a:ext cx="5349240" cy="960120"/>
          </a:xfrm>
          <a:prstGeom prst="roundRect">
            <a:avLst>
              <a:gd name="adj" fmla="val 9523"/>
            </a:avLst>
          </a:prstGeom>
          <a:solidFill>
            <a:srgbClr val="EEF6F6"/>
          </a:solidFill>
          <a:ln w="12700">
            <a:solidFill>
              <a:srgbClr val="CFE3E3"/>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2" name="Oval 41"/>
          <p:cNvSpPr/>
          <p:nvPr/>
        </p:nvSpPr>
        <p:spPr>
          <a:xfrm>
            <a:off x="702026" y="4725117"/>
            <a:ext cx="502920" cy="502920"/>
          </a:xfrm>
          <a:prstGeom prst="ellipse">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800" b="1" i="0" dirty="0">
                <a:solidFill>
                  <a:srgbClr val="FFFFFF"/>
                </a:solidFill>
                <a:latin typeface="Arial"/>
              </a:rPr>
              <a:t>✓</a:t>
            </a:r>
          </a:p>
        </p:txBody>
      </p:sp>
      <p:sp>
        <p:nvSpPr>
          <p:cNvPr id="43" name="TextBox 42"/>
          <p:cNvSpPr txBox="1"/>
          <p:nvPr/>
        </p:nvSpPr>
        <p:spPr>
          <a:xfrm>
            <a:off x="1415258" y="4606245"/>
            <a:ext cx="4251960" cy="749808"/>
          </a:xfrm>
          <a:prstGeom prst="rect">
            <a:avLst/>
          </a:prstGeom>
          <a:noFill/>
        </p:spPr>
        <p:txBody>
          <a:bodyPr wrap="square" lIns="0" tIns="0" rIns="0" bIns="0" anchor="ctr">
            <a:spAutoFit/>
          </a:bodyPr>
          <a:lstStyle/>
          <a:p>
            <a:pPr algn="l">
              <a:spcAft>
                <a:spcPts val="200"/>
              </a:spcAft>
            </a:pPr>
            <a:r>
              <a:rPr sz="1400" b="1" i="0" dirty="0">
                <a:solidFill>
                  <a:srgbClr val="3F5B5F"/>
                </a:solidFill>
                <a:latin typeface="Arial"/>
              </a:rPr>
              <a:t>Distinct l-diversity</a:t>
            </a:r>
          </a:p>
          <a:p>
            <a:pPr algn="l">
              <a:spcAft>
                <a:spcPts val="0"/>
              </a:spcAft>
            </a:pPr>
            <a:r>
              <a:rPr sz="1200" b="0" i="0" dirty="0">
                <a:solidFill>
                  <a:srgbClr val="404040"/>
                </a:solidFill>
                <a:latin typeface="Arial"/>
              </a:rPr>
              <a:t>Reduces the risk of inferring information about individuals.</a:t>
            </a:r>
          </a:p>
        </p:txBody>
      </p:sp>
      <p:sp>
        <p:nvSpPr>
          <p:cNvPr id="44" name="Oval 43"/>
          <p:cNvSpPr/>
          <p:nvPr/>
        </p:nvSpPr>
        <p:spPr>
          <a:xfrm>
            <a:off x="5884164" y="3566160"/>
            <a:ext cx="420624" cy="420624"/>
          </a:xfrm>
          <a:prstGeom prst="ellipse">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100" b="1" i="0" dirty="0">
                <a:solidFill>
                  <a:srgbClr val="FFFFFF"/>
                </a:solidFill>
                <a:latin typeface="Arial"/>
              </a:rPr>
              <a:t>VS</a:t>
            </a:r>
          </a:p>
        </p:txBody>
      </p:sp>
      <p:sp>
        <p:nvSpPr>
          <p:cNvPr id="45" name="Rounded Rectangle 44"/>
          <p:cNvSpPr/>
          <p:nvPr/>
        </p:nvSpPr>
        <p:spPr>
          <a:xfrm>
            <a:off x="548640" y="5760720"/>
            <a:ext cx="11091672" cy="566928"/>
          </a:xfrm>
          <a:prstGeom prst="roundRect">
            <a:avLst>
              <a:gd name="adj" fmla="val 16129"/>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6" name="Rounded Rectangle 45"/>
          <p:cNvSpPr/>
          <p:nvPr/>
        </p:nvSpPr>
        <p:spPr>
          <a:xfrm>
            <a:off x="777240" y="5852160"/>
            <a:ext cx="1371600" cy="384048"/>
          </a:xfrm>
          <a:prstGeom prst="roundRect">
            <a:avLst>
              <a:gd name="adj" fmla="val 47619"/>
            </a:avLst>
          </a:prstGeom>
          <a:solidFill>
            <a:srgbClr val="EAF4F1"/>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sz="1200" b="1" i="0" dirty="0">
                <a:solidFill>
                  <a:srgbClr val="5E777A"/>
                </a:solidFill>
                <a:latin typeface="Arial"/>
              </a:rPr>
              <a:t>Privacy</a:t>
            </a:r>
          </a:p>
        </p:txBody>
      </p:sp>
      <p:sp>
        <p:nvSpPr>
          <p:cNvPr id="47" name="Rounded Rectangle 46"/>
          <p:cNvSpPr/>
          <p:nvPr/>
        </p:nvSpPr>
        <p:spPr>
          <a:xfrm>
            <a:off x="10040112" y="5852160"/>
            <a:ext cx="1371600" cy="384048"/>
          </a:xfrm>
          <a:prstGeom prst="roundRect">
            <a:avLst>
              <a:gd name="adj" fmla="val 47619"/>
            </a:avLst>
          </a:prstGeom>
          <a:solidFill>
            <a:srgbClr val="EAF4F1"/>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sz="1200" b="1" i="0" dirty="0">
                <a:solidFill>
                  <a:srgbClr val="5E777A"/>
                </a:solidFill>
                <a:latin typeface="Arial"/>
              </a:rPr>
              <a:t>Data utility</a:t>
            </a:r>
          </a:p>
        </p:txBody>
      </p:sp>
      <p:sp>
        <p:nvSpPr>
          <p:cNvPr id="48" name="TextBox 47"/>
          <p:cNvSpPr txBox="1"/>
          <p:nvPr/>
        </p:nvSpPr>
        <p:spPr>
          <a:xfrm>
            <a:off x="2194560" y="5760720"/>
            <a:ext cx="7772400" cy="566928"/>
          </a:xfrm>
          <a:prstGeom prst="rect">
            <a:avLst/>
          </a:prstGeom>
          <a:noFill/>
        </p:spPr>
        <p:txBody>
          <a:bodyPr wrap="square" lIns="0" tIns="0" rIns="0" bIns="0" anchor="ctr">
            <a:spAutoFit/>
          </a:bodyPr>
          <a:lstStyle/>
          <a:p>
            <a:pPr algn="ctr">
              <a:spcAft>
                <a:spcPts val="0"/>
              </a:spcAft>
            </a:pPr>
            <a:r>
              <a:rPr sz="1500" b="1" i="0" dirty="0">
                <a:solidFill>
                  <a:srgbClr val="FFFFFF"/>
                </a:solidFill>
                <a:latin typeface="Arial"/>
              </a:rPr>
              <a:t>A deliberate trade-off between privacy and data utility</a:t>
            </a:r>
          </a:p>
        </p:txBody>
      </p:sp>
      <p:sp>
        <p:nvSpPr>
          <p:cNvPr id="6" name="Rounded Rectangle 23">
            <a:extLst>
              <a:ext uri="{FF2B5EF4-FFF2-40B4-BE49-F238E27FC236}">
                <a16:creationId xmlns:a16="http://schemas.microsoft.com/office/drawing/2014/main" id="{2CAEB0A3-7FBE-122C-916B-1422ECDC6F7F}"/>
              </a:ext>
            </a:extLst>
          </p:cNvPr>
          <p:cNvSpPr/>
          <p:nvPr/>
        </p:nvSpPr>
        <p:spPr>
          <a:xfrm>
            <a:off x="6341902" y="1658112"/>
            <a:ext cx="5349240" cy="502920"/>
          </a:xfrm>
          <a:prstGeom prst="roundRect">
            <a:avLst>
              <a:gd name="adj" fmla="val 18181"/>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0" rIns="228600" bIns="0" rtlCol="0" anchor="ctr"/>
          <a:lstStyle/>
          <a:p>
            <a:pPr algn="l">
              <a:spcAft>
                <a:spcPts val="0"/>
              </a:spcAft>
            </a:pPr>
            <a:r>
              <a:rPr sz="1500" b="1" i="0" dirty="0">
                <a:solidFill>
                  <a:srgbClr val="FFFFFF"/>
                </a:solidFill>
                <a:latin typeface="Arial"/>
              </a:rPr>
              <a:t>Randomization: </a:t>
            </a:r>
            <a:r>
              <a:rPr lang="en-US" sz="1500" b="1" i="0" noProof="0" dirty="0">
                <a:solidFill>
                  <a:srgbClr val="FFFFFF"/>
                </a:solidFill>
                <a:latin typeface="Arial"/>
              </a:rPr>
              <a:t>considered but </a:t>
            </a:r>
            <a:r>
              <a:rPr sz="1500" b="1" i="0" dirty="0">
                <a:solidFill>
                  <a:srgbClr val="FFFFFF"/>
                </a:solidFill>
                <a:latin typeface="Arial"/>
              </a:rPr>
              <a:t>not adopted</a:t>
            </a:r>
          </a:p>
        </p:txBody>
      </p:sp>
      <p:sp>
        <p:nvSpPr>
          <p:cNvPr id="8" name="Rounded Rectangle 24">
            <a:extLst>
              <a:ext uri="{FF2B5EF4-FFF2-40B4-BE49-F238E27FC236}">
                <a16:creationId xmlns:a16="http://schemas.microsoft.com/office/drawing/2014/main" id="{57CD4612-1285-16E0-0434-AA23F71C90F0}"/>
              </a:ext>
            </a:extLst>
          </p:cNvPr>
          <p:cNvSpPr/>
          <p:nvPr/>
        </p:nvSpPr>
        <p:spPr>
          <a:xfrm>
            <a:off x="6341902" y="2298192"/>
            <a:ext cx="5349240" cy="960120"/>
          </a:xfrm>
          <a:prstGeom prst="roundRect">
            <a:avLst>
              <a:gd name="adj" fmla="val 9523"/>
            </a:avLst>
          </a:prstGeom>
          <a:solidFill>
            <a:srgbClr val="FFF4F4"/>
          </a:solidFill>
          <a:ln w="12700">
            <a:solidFill>
              <a:srgbClr val="FFD0D0"/>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Oval 25">
            <a:extLst>
              <a:ext uri="{FF2B5EF4-FFF2-40B4-BE49-F238E27FC236}">
                <a16:creationId xmlns:a16="http://schemas.microsoft.com/office/drawing/2014/main" id="{49F3CFF0-2F47-4FBA-5D8E-12439E1CF485}"/>
              </a:ext>
            </a:extLst>
          </p:cNvPr>
          <p:cNvSpPr/>
          <p:nvPr/>
        </p:nvSpPr>
        <p:spPr>
          <a:xfrm>
            <a:off x="6543070" y="2526792"/>
            <a:ext cx="502920" cy="502920"/>
          </a:xfrm>
          <a:prstGeom prst="ellipse">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800" b="1" i="0" dirty="0">
                <a:solidFill>
                  <a:srgbClr val="FFFFFF"/>
                </a:solidFill>
                <a:latin typeface="Arial"/>
              </a:rPr>
              <a:t>×</a:t>
            </a:r>
          </a:p>
        </p:txBody>
      </p:sp>
      <p:sp>
        <p:nvSpPr>
          <p:cNvPr id="12" name="TextBox 26">
            <a:extLst>
              <a:ext uri="{FF2B5EF4-FFF2-40B4-BE49-F238E27FC236}">
                <a16:creationId xmlns:a16="http://schemas.microsoft.com/office/drawing/2014/main" id="{5507EDA2-919A-C723-8FFD-7F16A3309AA8}"/>
              </a:ext>
            </a:extLst>
          </p:cNvPr>
          <p:cNvSpPr txBox="1"/>
          <p:nvPr/>
        </p:nvSpPr>
        <p:spPr>
          <a:xfrm>
            <a:off x="7256302" y="2407920"/>
            <a:ext cx="4251960" cy="749808"/>
          </a:xfrm>
          <a:prstGeom prst="rect">
            <a:avLst/>
          </a:prstGeom>
          <a:noFill/>
        </p:spPr>
        <p:txBody>
          <a:bodyPr wrap="square" lIns="0" tIns="0" rIns="0" bIns="0" anchor="ctr">
            <a:spAutoFit/>
          </a:bodyPr>
          <a:lstStyle/>
          <a:p>
            <a:pPr algn="l">
              <a:spcAft>
                <a:spcPts val="200"/>
              </a:spcAft>
            </a:pPr>
            <a:r>
              <a:rPr sz="1400" b="1" i="0" dirty="0">
                <a:solidFill>
                  <a:srgbClr val="B23B3B"/>
                </a:solidFill>
                <a:latin typeface="Arial"/>
              </a:rPr>
              <a:t>Noise addition</a:t>
            </a:r>
          </a:p>
          <a:p>
            <a:pPr algn="l">
              <a:spcAft>
                <a:spcPts val="0"/>
              </a:spcAft>
            </a:pPr>
            <a:r>
              <a:rPr sz="1200" b="0" i="0" dirty="0">
                <a:solidFill>
                  <a:srgbClr val="404040"/>
                </a:solidFill>
                <a:latin typeface="Arial"/>
              </a:rPr>
              <a:t>Changes the original values and can affect the accuracy of statistical analysis.</a:t>
            </a:r>
          </a:p>
        </p:txBody>
      </p:sp>
      <p:sp>
        <p:nvSpPr>
          <p:cNvPr id="14" name="Rounded Rectangle 27">
            <a:extLst>
              <a:ext uri="{FF2B5EF4-FFF2-40B4-BE49-F238E27FC236}">
                <a16:creationId xmlns:a16="http://schemas.microsoft.com/office/drawing/2014/main" id="{BA2CFD45-3126-A555-3B05-3B23BA341414}"/>
              </a:ext>
            </a:extLst>
          </p:cNvPr>
          <p:cNvSpPr/>
          <p:nvPr/>
        </p:nvSpPr>
        <p:spPr>
          <a:xfrm>
            <a:off x="6341902" y="3395472"/>
            <a:ext cx="5349240" cy="960120"/>
          </a:xfrm>
          <a:prstGeom prst="roundRect">
            <a:avLst>
              <a:gd name="adj" fmla="val 9523"/>
            </a:avLst>
          </a:prstGeom>
          <a:solidFill>
            <a:srgbClr val="FFF4F4"/>
          </a:solidFill>
          <a:ln w="12700">
            <a:solidFill>
              <a:srgbClr val="FFD0D0"/>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6" name="Oval 28">
            <a:extLst>
              <a:ext uri="{FF2B5EF4-FFF2-40B4-BE49-F238E27FC236}">
                <a16:creationId xmlns:a16="http://schemas.microsoft.com/office/drawing/2014/main" id="{829F61A2-EDA3-9C25-1822-CBB959F92395}"/>
              </a:ext>
            </a:extLst>
          </p:cNvPr>
          <p:cNvSpPr/>
          <p:nvPr/>
        </p:nvSpPr>
        <p:spPr>
          <a:xfrm>
            <a:off x="6543070" y="3624072"/>
            <a:ext cx="502920" cy="502920"/>
          </a:xfrm>
          <a:prstGeom prst="ellipse">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800" b="1" i="0" dirty="0">
                <a:solidFill>
                  <a:srgbClr val="FFFFFF"/>
                </a:solidFill>
                <a:latin typeface="Arial"/>
              </a:rPr>
              <a:t>×</a:t>
            </a:r>
          </a:p>
        </p:txBody>
      </p:sp>
      <p:sp>
        <p:nvSpPr>
          <p:cNvPr id="18" name="TextBox 29">
            <a:extLst>
              <a:ext uri="{FF2B5EF4-FFF2-40B4-BE49-F238E27FC236}">
                <a16:creationId xmlns:a16="http://schemas.microsoft.com/office/drawing/2014/main" id="{28F7BD0C-2AA3-71C1-1EE5-95FA2B6C95EE}"/>
              </a:ext>
            </a:extLst>
          </p:cNvPr>
          <p:cNvSpPr txBox="1"/>
          <p:nvPr/>
        </p:nvSpPr>
        <p:spPr>
          <a:xfrm>
            <a:off x="7256302" y="3505200"/>
            <a:ext cx="4251960" cy="749808"/>
          </a:xfrm>
          <a:prstGeom prst="rect">
            <a:avLst/>
          </a:prstGeom>
          <a:noFill/>
        </p:spPr>
        <p:txBody>
          <a:bodyPr wrap="square" lIns="0" tIns="0" rIns="0" bIns="0" anchor="ctr">
            <a:spAutoFit/>
          </a:bodyPr>
          <a:lstStyle/>
          <a:p>
            <a:pPr algn="l">
              <a:spcAft>
                <a:spcPts val="200"/>
              </a:spcAft>
            </a:pPr>
            <a:r>
              <a:rPr sz="1400" b="1" i="0" dirty="0">
                <a:solidFill>
                  <a:srgbClr val="B23B3B"/>
                </a:solidFill>
                <a:latin typeface="Arial"/>
              </a:rPr>
              <a:t>Permutation</a:t>
            </a:r>
          </a:p>
          <a:p>
            <a:pPr algn="l">
              <a:spcAft>
                <a:spcPts val="0"/>
              </a:spcAft>
            </a:pPr>
            <a:r>
              <a:rPr sz="1200" b="0" i="0" dirty="0">
                <a:solidFill>
                  <a:srgbClr val="404040"/>
                </a:solidFill>
                <a:latin typeface="Arial"/>
              </a:rPr>
              <a:t>Keeps the original values, but changes the relationships between records and variables.</a:t>
            </a:r>
          </a:p>
        </p:txBody>
      </p:sp>
      <p:sp>
        <p:nvSpPr>
          <p:cNvPr id="20" name="Rounded Rectangle 30">
            <a:extLst>
              <a:ext uri="{FF2B5EF4-FFF2-40B4-BE49-F238E27FC236}">
                <a16:creationId xmlns:a16="http://schemas.microsoft.com/office/drawing/2014/main" id="{640EF116-7C90-EDB7-EEC1-4D4946C545EB}"/>
              </a:ext>
            </a:extLst>
          </p:cNvPr>
          <p:cNvSpPr/>
          <p:nvPr/>
        </p:nvSpPr>
        <p:spPr>
          <a:xfrm>
            <a:off x="6341902" y="4492752"/>
            <a:ext cx="5349240" cy="960120"/>
          </a:xfrm>
          <a:prstGeom prst="roundRect">
            <a:avLst>
              <a:gd name="adj" fmla="val 9523"/>
            </a:avLst>
          </a:prstGeom>
          <a:solidFill>
            <a:srgbClr val="FFF4F4"/>
          </a:solidFill>
          <a:ln w="12700">
            <a:solidFill>
              <a:srgbClr val="FFD0D0"/>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2" name="Oval 31">
            <a:extLst>
              <a:ext uri="{FF2B5EF4-FFF2-40B4-BE49-F238E27FC236}">
                <a16:creationId xmlns:a16="http://schemas.microsoft.com/office/drawing/2014/main" id="{866E74BD-18F6-D646-671E-03C23DB1514A}"/>
              </a:ext>
            </a:extLst>
          </p:cNvPr>
          <p:cNvSpPr/>
          <p:nvPr/>
        </p:nvSpPr>
        <p:spPr>
          <a:xfrm>
            <a:off x="6543070" y="4721352"/>
            <a:ext cx="502920" cy="502920"/>
          </a:xfrm>
          <a:prstGeom prst="ellipse">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1800" b="1" i="0" dirty="0">
                <a:solidFill>
                  <a:srgbClr val="FFFFFF"/>
                </a:solidFill>
                <a:latin typeface="Arial"/>
              </a:rPr>
              <a:t>×</a:t>
            </a:r>
          </a:p>
        </p:txBody>
      </p:sp>
      <p:sp>
        <p:nvSpPr>
          <p:cNvPr id="50" name="TextBox 32">
            <a:extLst>
              <a:ext uri="{FF2B5EF4-FFF2-40B4-BE49-F238E27FC236}">
                <a16:creationId xmlns:a16="http://schemas.microsoft.com/office/drawing/2014/main" id="{DF27E5CA-DB26-2D0A-BF80-023B4B57F1B9}"/>
              </a:ext>
            </a:extLst>
          </p:cNvPr>
          <p:cNvSpPr txBox="1"/>
          <p:nvPr/>
        </p:nvSpPr>
        <p:spPr>
          <a:xfrm>
            <a:off x="7256302" y="4672172"/>
            <a:ext cx="4251960" cy="610424"/>
          </a:xfrm>
          <a:prstGeom prst="rect">
            <a:avLst/>
          </a:prstGeom>
          <a:noFill/>
        </p:spPr>
        <p:txBody>
          <a:bodyPr wrap="square" lIns="0" tIns="0" rIns="0" bIns="0" anchor="ctr">
            <a:spAutoFit/>
          </a:bodyPr>
          <a:lstStyle/>
          <a:p>
            <a:pPr algn="l">
              <a:spcAft>
                <a:spcPts val="200"/>
              </a:spcAft>
            </a:pPr>
            <a:r>
              <a:rPr sz="1400" b="1" i="0" dirty="0">
                <a:solidFill>
                  <a:srgbClr val="B23B3B"/>
                </a:solidFill>
                <a:latin typeface="Arial"/>
              </a:rPr>
              <a:t>Differential privacy</a:t>
            </a:r>
          </a:p>
          <a:p>
            <a:pPr algn="l">
              <a:spcAft>
                <a:spcPts val="0"/>
              </a:spcAft>
            </a:pPr>
            <a:r>
              <a:rPr sz="1200" b="0" i="0" dirty="0">
                <a:solidFill>
                  <a:srgbClr val="404040"/>
                </a:solidFill>
                <a:latin typeface="Arial"/>
              </a:rPr>
              <a:t>Adds noise to query results. </a:t>
            </a:r>
            <a:r>
              <a:rPr lang="it-IT" sz="1200" b="0" i="0" dirty="0">
                <a:solidFill>
                  <a:srgbClr val="404040"/>
                </a:solidFill>
                <a:latin typeface="Arial"/>
              </a:rPr>
              <a:t>Hard</a:t>
            </a:r>
            <a:r>
              <a:rPr sz="1200" b="0" i="0" dirty="0">
                <a:solidFill>
                  <a:srgbClr val="404040"/>
                </a:solidFill>
                <a:latin typeface="Arial"/>
              </a:rPr>
              <a:t> to manage when users build their own charts.</a:t>
            </a:r>
          </a:p>
        </p:txBody>
      </p:sp>
    </p:spTree>
    <p:extLst>
      <p:ext uri="{BB962C8B-B14F-4D97-AF65-F5344CB8AC3E}">
        <p14:creationId xmlns:p14="http://schemas.microsoft.com/office/powerpoint/2010/main" val="2368348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D5E8EDD-FA5F-3724-2FA7-58A488BA2A46}"/>
            </a:ext>
          </a:extLst>
        </p:cNvPr>
        <p:cNvGrpSpPr/>
        <p:nvPr/>
      </p:nvGrpSpPr>
      <p:grpSpPr>
        <a:xfrm>
          <a:off x="0" y="0"/>
          <a:ext cx="0" cy="0"/>
          <a:chOff x="0" y="0"/>
          <a:chExt cx="0" cy="0"/>
        </a:xfrm>
      </p:grpSpPr>
      <p:sp>
        <p:nvSpPr>
          <p:cNvPr id="6" name="Rounded Rectangle 48">
            <a:extLst>
              <a:ext uri="{FF2B5EF4-FFF2-40B4-BE49-F238E27FC236}">
                <a16:creationId xmlns:a16="http://schemas.microsoft.com/office/drawing/2014/main" id="{7164A0F9-C5A1-B75E-C73C-1E150F525E7A}"/>
              </a:ext>
            </a:extLst>
          </p:cNvPr>
          <p:cNvSpPr/>
          <p:nvPr/>
        </p:nvSpPr>
        <p:spPr>
          <a:xfrm>
            <a:off x="647611" y="4812344"/>
            <a:ext cx="3575304" cy="1645920"/>
          </a:xfrm>
          <a:prstGeom prst="roundRect">
            <a:avLst>
              <a:gd name="adj" fmla="val 6172"/>
            </a:avLst>
          </a:prstGeom>
          <a:solidFill>
            <a:srgbClr val="FFFFFF"/>
          </a:solidFill>
          <a:ln w="12700">
            <a:solidFill>
              <a:srgbClr val="DCE9E5"/>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pic>
        <p:nvPicPr>
          <p:cNvPr id="2" name="Image 0" descr="/home/claude/assets/logo_color.png">
            <a:extLst>
              <a:ext uri="{FF2B5EF4-FFF2-40B4-BE49-F238E27FC236}">
                <a16:creationId xmlns:a16="http://schemas.microsoft.com/office/drawing/2014/main" id="{2585BE54-0814-792D-53B7-E8E0FF6A6852}"/>
              </a:ext>
            </a:extLst>
          </p:cNvPr>
          <p:cNvPicPr>
            <a:picLocks noChangeAspect="1"/>
          </p:cNvPicPr>
          <p:nvPr/>
        </p:nvPicPr>
        <p:blipFill>
          <a:blip r:embed="rId4"/>
          <a:stretch>
            <a:fillRect/>
          </a:stretch>
        </p:blipFill>
        <p:spPr>
          <a:xfrm>
            <a:off x="10967829" y="316611"/>
            <a:ext cx="945746" cy="956617"/>
          </a:xfrm>
          <a:prstGeom prst="rect">
            <a:avLst/>
          </a:prstGeom>
        </p:spPr>
      </p:pic>
      <p:sp>
        <p:nvSpPr>
          <p:cNvPr id="3" name="Text 0">
            <a:extLst>
              <a:ext uri="{FF2B5EF4-FFF2-40B4-BE49-F238E27FC236}">
                <a16:creationId xmlns:a16="http://schemas.microsoft.com/office/drawing/2014/main" id="{F90411F7-E092-05F3-87B9-B9803BFD66DA}"/>
              </a:ext>
            </a:extLst>
          </p:cNvPr>
          <p:cNvSpPr txBox="1"/>
          <p:nvPr/>
        </p:nvSpPr>
        <p:spPr>
          <a:xfrm>
            <a:off x="548640" y="530352"/>
            <a:ext cx="9692640" cy="777240"/>
          </a:xfrm>
          <a:prstGeom prst="rect">
            <a:avLst/>
          </a:prstGeom>
          <a:noFill/>
          <a:ln/>
        </p:spPr>
        <p:txBody>
          <a:bodyPr wrap="square" lIns="0" tIns="0" rIns="0" bIns="0" rtlCol="0" anchor="t"/>
          <a:lstStyle/>
          <a:p>
            <a:pPr>
              <a:lnSpc>
                <a:spcPts val="3100"/>
              </a:lnSpc>
            </a:pPr>
            <a:r>
              <a:rPr lang="en-US" sz="2700" noProof="0" dirty="0">
                <a:solidFill>
                  <a:srgbClr val="FF6666"/>
                </a:solidFill>
                <a:latin typeface="Arial" pitchFamily="34" charset="0"/>
                <a:ea typeface="Arial" pitchFamily="34" charset="-122"/>
                <a:cs typeface="Arial" pitchFamily="34" charset="-120"/>
              </a:rPr>
              <a:t>Classification Into Two Categories</a:t>
            </a:r>
            <a:endParaRPr lang="en-US" sz="2700" noProof="0" dirty="0"/>
          </a:p>
        </p:txBody>
      </p:sp>
      <p:sp>
        <p:nvSpPr>
          <p:cNvPr id="23" name="Text 19">
            <a:extLst>
              <a:ext uri="{FF2B5EF4-FFF2-40B4-BE49-F238E27FC236}">
                <a16:creationId xmlns:a16="http://schemas.microsoft.com/office/drawing/2014/main" id="{E45D9204-4360-5D6D-D160-C7F19603FC19}"/>
              </a:ext>
            </a:extLst>
          </p:cNvPr>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8</a:t>
            </a:r>
            <a:endParaRPr lang="en-US" sz="1100" noProof="0" dirty="0"/>
          </a:p>
        </p:txBody>
      </p:sp>
      <p:sp>
        <p:nvSpPr>
          <p:cNvPr id="8" name="Subtitle">
            <a:extLst>
              <a:ext uri="{FF2B5EF4-FFF2-40B4-BE49-F238E27FC236}">
                <a16:creationId xmlns:a16="http://schemas.microsoft.com/office/drawing/2014/main" id="{73EF8292-8A7E-FA72-BFB8-CCEBDD6CC963}"/>
              </a:ext>
            </a:extLst>
          </p:cNvPr>
          <p:cNvSpPr txBox="1"/>
          <p:nvPr/>
        </p:nvSpPr>
        <p:spPr>
          <a:xfrm>
            <a:off x="609600" y="1097280"/>
            <a:ext cx="9997440" cy="594360"/>
          </a:xfrm>
          <a:prstGeom prst="rect">
            <a:avLst/>
          </a:prstGeom>
          <a:noFill/>
          <a:ln/>
        </p:spPr>
        <p:txBody>
          <a:bodyPr wrap="square" lIns="0" tIns="0" rIns="0" bIns="0" rtlCol="0" anchor="t"/>
          <a:lstStyle/>
          <a:p>
            <a:r>
              <a:rPr lang="en-US" sz="1250" i="1" noProof="0" dirty="0">
                <a:solidFill>
                  <a:srgbClr val="5E7C80"/>
                </a:solidFill>
                <a:latin typeface="Arial" pitchFamily="34" charset="0"/>
                <a:cs typeface="Arial" pitchFamily="34" charset="-120"/>
              </a:rPr>
              <a:t>Direct identifiers (patient name, ID, etc.) are removed upstream by the hospitals. We classify the other variables into two categories, using domain knowledge and the literature criteria on the previous slides.</a:t>
            </a:r>
          </a:p>
        </p:txBody>
      </p:sp>
      <p:sp>
        <p:nvSpPr>
          <p:cNvPr id="24" name="Rounded Rectangle 23"/>
          <p:cNvSpPr/>
          <p:nvPr/>
        </p:nvSpPr>
        <p:spPr>
          <a:xfrm>
            <a:off x="548640" y="1783080"/>
            <a:ext cx="5394960" cy="457200"/>
          </a:xfrm>
          <a:prstGeom prst="roundRect">
            <a:avLst>
              <a:gd name="adj" fmla="val 16000"/>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300" b="1" i="0" noProof="0" dirty="0">
                <a:solidFill>
                  <a:srgbClr val="FFFFFF"/>
                </a:solidFill>
                <a:latin typeface="Arial"/>
              </a:rPr>
              <a:t>QI  </a:t>
            </a:r>
            <a:r>
              <a:rPr lang="en-US" sz="1300" b="0" i="0" noProof="0" dirty="0">
                <a:solidFill>
                  <a:srgbClr val="FFFFFF"/>
                </a:solidFill>
                <a:latin typeface="Arial"/>
              </a:rPr>
              <a:t>Quasi-identifiers</a:t>
            </a:r>
          </a:p>
        </p:txBody>
      </p:sp>
      <p:sp>
        <p:nvSpPr>
          <p:cNvPr id="25" name="TextBox 24"/>
          <p:cNvSpPr txBox="1"/>
          <p:nvPr/>
        </p:nvSpPr>
        <p:spPr>
          <a:xfrm>
            <a:off x="548640" y="2304288"/>
            <a:ext cx="5394960" cy="384048"/>
          </a:xfrm>
          <a:prstGeom prst="rect">
            <a:avLst/>
          </a:prstGeom>
          <a:noFill/>
        </p:spPr>
        <p:txBody>
          <a:bodyPr wrap="square" lIns="0" tIns="0" rIns="0" bIns="0" anchor="t">
            <a:spAutoFit/>
          </a:bodyPr>
          <a:lstStyle/>
          <a:p>
            <a:pPr algn="l">
              <a:spcAft>
                <a:spcPts val="0"/>
              </a:spcAft>
            </a:pPr>
            <a:r>
              <a:rPr lang="en-US" sz="1100" b="0" i="1" noProof="0" dirty="0">
                <a:solidFill>
                  <a:srgbClr val="6B7B7D"/>
                </a:solidFill>
                <a:latin typeface="Arial"/>
              </a:rPr>
              <a:t>Not identifying alone. Combined with each other, they can single out one person.</a:t>
            </a:r>
          </a:p>
        </p:txBody>
      </p:sp>
      <p:sp>
        <p:nvSpPr>
          <p:cNvPr id="26" name="Rounded Rectangle 25"/>
          <p:cNvSpPr/>
          <p:nvPr/>
        </p:nvSpPr>
        <p:spPr>
          <a:xfrm>
            <a:off x="548640" y="2743200"/>
            <a:ext cx="5394960" cy="777240"/>
          </a:xfrm>
          <a:prstGeom prst="roundRect">
            <a:avLst>
              <a:gd name="adj" fmla="val 9411"/>
            </a:avLst>
          </a:prstGeom>
          <a:solidFill>
            <a:srgbClr val="E1EEF0"/>
          </a:solidFill>
          <a:ln w="12700">
            <a:solidFill>
              <a:srgbClr val="E1EE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27" name="TextBox 26"/>
          <p:cNvSpPr txBox="1"/>
          <p:nvPr/>
        </p:nvSpPr>
        <p:spPr>
          <a:xfrm>
            <a:off x="777240" y="2834640"/>
            <a:ext cx="4937760" cy="640080"/>
          </a:xfrm>
          <a:prstGeom prst="rect">
            <a:avLst/>
          </a:prstGeom>
          <a:noFill/>
        </p:spPr>
        <p:txBody>
          <a:bodyPr wrap="square" lIns="0" tIns="0" rIns="0" bIns="0" anchor="ctr">
            <a:spAutoFit/>
          </a:bodyPr>
          <a:lstStyle/>
          <a:p>
            <a:pPr algn="l">
              <a:spcAft>
                <a:spcPts val="200"/>
              </a:spcAft>
            </a:pPr>
            <a:r>
              <a:rPr lang="en-US" sz="1400" b="1" i="0" noProof="0" dirty="0">
                <a:solidFill>
                  <a:srgbClr val="3F5B5F"/>
                </a:solidFill>
                <a:latin typeface="Arial"/>
              </a:rPr>
              <a:t>ED Triage Date</a:t>
            </a:r>
            <a:r>
              <a:rPr lang="en-US" sz="1100" b="0" i="1" noProof="0" dirty="0">
                <a:solidFill>
                  <a:srgbClr val="3F5B5F"/>
                </a:solidFill>
                <a:latin typeface="Arial"/>
              </a:rPr>
              <a:t>  (generalized to day)</a:t>
            </a:r>
          </a:p>
          <a:p>
            <a:pPr algn="l">
              <a:spcAft>
                <a:spcPts val="0"/>
              </a:spcAft>
            </a:pPr>
            <a:r>
              <a:rPr lang="en-US" sz="1200" b="0" i="0" noProof="0" dirty="0">
                <a:solidFill>
                  <a:srgbClr val="404040"/>
                </a:solidFill>
                <a:latin typeface="Arial"/>
              </a:rPr>
              <a:t>Day when the triage was done</a:t>
            </a:r>
          </a:p>
        </p:txBody>
      </p:sp>
      <p:sp>
        <p:nvSpPr>
          <p:cNvPr id="28" name="Rounded Rectangle 27"/>
          <p:cNvSpPr/>
          <p:nvPr/>
        </p:nvSpPr>
        <p:spPr>
          <a:xfrm>
            <a:off x="548640" y="3611880"/>
            <a:ext cx="5394960" cy="777240"/>
          </a:xfrm>
          <a:prstGeom prst="roundRect">
            <a:avLst>
              <a:gd name="adj" fmla="val 9411"/>
            </a:avLst>
          </a:prstGeom>
          <a:solidFill>
            <a:srgbClr val="E1EEF0"/>
          </a:solidFill>
          <a:ln w="12700">
            <a:solidFill>
              <a:srgbClr val="E1EE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29" name="TextBox 28"/>
          <p:cNvSpPr txBox="1"/>
          <p:nvPr/>
        </p:nvSpPr>
        <p:spPr>
          <a:xfrm>
            <a:off x="777240" y="3703320"/>
            <a:ext cx="4937760" cy="640080"/>
          </a:xfrm>
          <a:prstGeom prst="rect">
            <a:avLst/>
          </a:prstGeom>
          <a:noFill/>
        </p:spPr>
        <p:txBody>
          <a:bodyPr wrap="square" lIns="0" tIns="0" rIns="0" bIns="0" anchor="ctr">
            <a:spAutoFit/>
          </a:bodyPr>
          <a:lstStyle/>
          <a:p>
            <a:pPr algn="l">
              <a:spcAft>
                <a:spcPts val="200"/>
              </a:spcAft>
            </a:pPr>
            <a:r>
              <a:rPr lang="en-US" sz="1400" b="1" i="0" noProof="0" dirty="0">
                <a:solidFill>
                  <a:srgbClr val="3F5B5F"/>
                </a:solidFill>
                <a:latin typeface="Arial"/>
              </a:rPr>
              <a:t>Age Range</a:t>
            </a:r>
            <a:r>
              <a:rPr lang="en-US" sz="1100" b="0" i="1" noProof="0" dirty="0">
                <a:solidFill>
                  <a:srgbClr val="3F5B5F"/>
                </a:solidFill>
                <a:latin typeface="Arial"/>
              </a:rPr>
              <a:t>  (generalized into 3 classes)</a:t>
            </a:r>
          </a:p>
          <a:p>
            <a:pPr algn="l">
              <a:spcAft>
                <a:spcPts val="0"/>
              </a:spcAft>
            </a:pPr>
            <a:r>
              <a:rPr lang="en-US" sz="1200" b="0" i="0" noProof="0" dirty="0">
                <a:solidFill>
                  <a:srgbClr val="404040"/>
                </a:solidFill>
                <a:latin typeface="Arial"/>
              </a:rPr>
              <a:t>Pediatric (0-17), Adult (18-64), Elderly (65+)</a:t>
            </a:r>
          </a:p>
        </p:txBody>
      </p:sp>
      <p:sp>
        <p:nvSpPr>
          <p:cNvPr id="30" name="Rounded Rectangle 29"/>
          <p:cNvSpPr/>
          <p:nvPr/>
        </p:nvSpPr>
        <p:spPr>
          <a:xfrm>
            <a:off x="6245352" y="1783080"/>
            <a:ext cx="5394960" cy="457200"/>
          </a:xfrm>
          <a:prstGeom prst="roundRect">
            <a:avLst>
              <a:gd name="adj" fmla="val 16000"/>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300" b="1" i="0" noProof="0" dirty="0">
                <a:solidFill>
                  <a:srgbClr val="FFFFFF"/>
                </a:solidFill>
                <a:latin typeface="Arial"/>
              </a:rPr>
              <a:t>SA  </a:t>
            </a:r>
            <a:r>
              <a:rPr lang="en-US" sz="1300" b="0" i="0" noProof="0" dirty="0">
                <a:solidFill>
                  <a:srgbClr val="FFFFFF"/>
                </a:solidFill>
                <a:latin typeface="Arial"/>
              </a:rPr>
              <a:t>Sensitive attributes</a:t>
            </a:r>
          </a:p>
        </p:txBody>
      </p:sp>
      <p:sp>
        <p:nvSpPr>
          <p:cNvPr id="31" name="TextBox 30"/>
          <p:cNvSpPr txBox="1"/>
          <p:nvPr/>
        </p:nvSpPr>
        <p:spPr>
          <a:xfrm>
            <a:off x="6245352" y="2304288"/>
            <a:ext cx="5394960" cy="384048"/>
          </a:xfrm>
          <a:prstGeom prst="rect">
            <a:avLst/>
          </a:prstGeom>
          <a:noFill/>
        </p:spPr>
        <p:txBody>
          <a:bodyPr wrap="square" lIns="0" tIns="0" rIns="0" bIns="0" anchor="t">
            <a:spAutoFit/>
          </a:bodyPr>
          <a:lstStyle/>
          <a:p>
            <a:pPr algn="l">
              <a:spcAft>
                <a:spcPts val="0"/>
              </a:spcAft>
            </a:pPr>
            <a:r>
              <a:rPr lang="en-US" sz="1100" b="0" i="1" noProof="0" dirty="0">
                <a:solidFill>
                  <a:srgbClr val="6B7B7D"/>
                </a:solidFill>
                <a:latin typeface="Arial"/>
              </a:rPr>
              <a:t>Special-category health data. The risk is inference of clinical information, not identification.</a:t>
            </a:r>
          </a:p>
        </p:txBody>
      </p:sp>
      <p:sp>
        <p:nvSpPr>
          <p:cNvPr id="32" name="Rounded Rectangle 31"/>
          <p:cNvSpPr/>
          <p:nvPr/>
        </p:nvSpPr>
        <p:spPr>
          <a:xfrm>
            <a:off x="6245352" y="2743200"/>
            <a:ext cx="2651760" cy="777240"/>
          </a:xfrm>
          <a:prstGeom prst="roundRect">
            <a:avLst>
              <a:gd name="adj" fmla="val 9411"/>
            </a:avLst>
          </a:prstGeom>
          <a:solidFill>
            <a:srgbClr val="FFE8E8"/>
          </a:solidFill>
          <a:ln w="12700">
            <a:solidFill>
              <a:srgbClr val="FFE8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3" name="TextBox 32"/>
          <p:cNvSpPr txBox="1"/>
          <p:nvPr/>
        </p:nvSpPr>
        <p:spPr>
          <a:xfrm>
            <a:off x="6382512" y="2798064"/>
            <a:ext cx="2395728" cy="676656"/>
          </a:xfrm>
          <a:prstGeom prst="rect">
            <a:avLst/>
          </a:prstGeom>
          <a:noFill/>
        </p:spPr>
        <p:txBody>
          <a:bodyPr wrap="square" lIns="0" tIns="0" rIns="0" bIns="0" anchor="ctr">
            <a:spAutoFit/>
          </a:bodyPr>
          <a:lstStyle/>
          <a:p>
            <a:pPr algn="l">
              <a:spcAft>
                <a:spcPts val="100"/>
              </a:spcAft>
            </a:pPr>
            <a:r>
              <a:rPr lang="en-US" sz="1300" b="1" i="0" noProof="0" dirty="0">
                <a:solidFill>
                  <a:srgbClr val="B23B3B"/>
                </a:solidFill>
                <a:latin typeface="Arial"/>
              </a:rPr>
              <a:t>Triage Code</a:t>
            </a:r>
          </a:p>
          <a:p>
            <a:pPr algn="l">
              <a:spcAft>
                <a:spcPts val="0"/>
              </a:spcAft>
            </a:pPr>
            <a:r>
              <a:rPr lang="en-US" sz="1050" b="0" i="0" noProof="0" dirty="0">
                <a:solidFill>
                  <a:srgbClr val="404040"/>
                </a:solidFill>
                <a:latin typeface="Arial"/>
              </a:rPr>
              <a:t>Emergency, Urgent, Deferred urgency, Minor urgency, Non-urgent</a:t>
            </a:r>
          </a:p>
        </p:txBody>
      </p:sp>
      <p:sp>
        <p:nvSpPr>
          <p:cNvPr id="34" name="Rounded Rectangle 33"/>
          <p:cNvSpPr/>
          <p:nvPr/>
        </p:nvSpPr>
        <p:spPr>
          <a:xfrm>
            <a:off x="8988552" y="2743200"/>
            <a:ext cx="2651760" cy="777240"/>
          </a:xfrm>
          <a:prstGeom prst="roundRect">
            <a:avLst>
              <a:gd name="adj" fmla="val 9411"/>
            </a:avLst>
          </a:prstGeom>
          <a:solidFill>
            <a:srgbClr val="FFE8E8"/>
          </a:solidFill>
          <a:ln w="12700">
            <a:solidFill>
              <a:srgbClr val="FFE8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5" name="TextBox 34"/>
          <p:cNvSpPr txBox="1"/>
          <p:nvPr/>
        </p:nvSpPr>
        <p:spPr>
          <a:xfrm>
            <a:off x="9125712" y="2798064"/>
            <a:ext cx="2395728" cy="676656"/>
          </a:xfrm>
          <a:prstGeom prst="rect">
            <a:avLst/>
          </a:prstGeom>
          <a:noFill/>
        </p:spPr>
        <p:txBody>
          <a:bodyPr wrap="square" lIns="0" tIns="0" rIns="0" bIns="0" anchor="ctr">
            <a:spAutoFit/>
          </a:bodyPr>
          <a:lstStyle/>
          <a:p>
            <a:pPr algn="l">
              <a:spcAft>
                <a:spcPts val="100"/>
              </a:spcAft>
            </a:pPr>
            <a:r>
              <a:rPr lang="en-US" sz="1300" b="1" i="0" noProof="0" dirty="0">
                <a:solidFill>
                  <a:srgbClr val="B23B3B"/>
                </a:solidFill>
                <a:latin typeface="Arial"/>
              </a:rPr>
              <a:t>Main Problem</a:t>
            </a:r>
          </a:p>
          <a:p>
            <a:pPr algn="l">
              <a:spcAft>
                <a:spcPts val="0"/>
              </a:spcAft>
            </a:pPr>
            <a:r>
              <a:rPr lang="en-US" sz="1050" b="0" i="0" noProof="0" dirty="0">
                <a:solidFill>
                  <a:srgbClr val="404040"/>
                </a:solidFill>
                <a:latin typeface="Arial"/>
              </a:rPr>
              <a:t>e.g. abdominal pain, agitation (32 categories)</a:t>
            </a:r>
          </a:p>
        </p:txBody>
      </p:sp>
      <p:sp>
        <p:nvSpPr>
          <p:cNvPr id="36" name="Rounded Rectangle 35"/>
          <p:cNvSpPr/>
          <p:nvPr/>
        </p:nvSpPr>
        <p:spPr>
          <a:xfrm>
            <a:off x="6245352" y="3611880"/>
            <a:ext cx="2651760" cy="777240"/>
          </a:xfrm>
          <a:prstGeom prst="roundRect">
            <a:avLst>
              <a:gd name="adj" fmla="val 9411"/>
            </a:avLst>
          </a:prstGeom>
          <a:solidFill>
            <a:srgbClr val="FFE8E8"/>
          </a:solidFill>
          <a:ln w="12700">
            <a:solidFill>
              <a:srgbClr val="FFE8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7" name="TextBox 36"/>
          <p:cNvSpPr txBox="1"/>
          <p:nvPr/>
        </p:nvSpPr>
        <p:spPr>
          <a:xfrm>
            <a:off x="6382512" y="3666744"/>
            <a:ext cx="2395728" cy="676656"/>
          </a:xfrm>
          <a:prstGeom prst="rect">
            <a:avLst/>
          </a:prstGeom>
          <a:noFill/>
        </p:spPr>
        <p:txBody>
          <a:bodyPr wrap="square" lIns="0" tIns="0" rIns="0" bIns="0" anchor="ctr">
            <a:spAutoFit/>
          </a:bodyPr>
          <a:lstStyle/>
          <a:p>
            <a:pPr algn="l">
              <a:spcAft>
                <a:spcPts val="100"/>
              </a:spcAft>
            </a:pPr>
            <a:r>
              <a:rPr lang="en-US" sz="1300" b="1" i="0" noProof="0" dirty="0">
                <a:solidFill>
                  <a:srgbClr val="B23B3B"/>
                </a:solidFill>
                <a:latin typeface="Arial"/>
              </a:rPr>
              <a:t>Mode Of Exit</a:t>
            </a:r>
          </a:p>
          <a:p>
            <a:pPr algn="l">
              <a:spcAft>
                <a:spcPts val="0"/>
              </a:spcAft>
            </a:pPr>
            <a:r>
              <a:rPr lang="en-US" sz="1050" b="0" i="0" noProof="0" dirty="0">
                <a:solidFill>
                  <a:srgbClr val="404040"/>
                </a:solidFill>
                <a:latin typeface="Arial"/>
              </a:rPr>
              <a:t>e.g. admitted, transferred, abandonment (10 categories)</a:t>
            </a:r>
          </a:p>
        </p:txBody>
      </p:sp>
      <p:sp>
        <p:nvSpPr>
          <p:cNvPr id="38" name="Rounded Rectangle 37"/>
          <p:cNvSpPr/>
          <p:nvPr/>
        </p:nvSpPr>
        <p:spPr>
          <a:xfrm>
            <a:off x="8988552" y="3611880"/>
            <a:ext cx="2651760" cy="777240"/>
          </a:xfrm>
          <a:prstGeom prst="roundRect">
            <a:avLst>
              <a:gd name="adj" fmla="val 9411"/>
            </a:avLst>
          </a:prstGeom>
          <a:solidFill>
            <a:srgbClr val="FFE8E8"/>
          </a:solidFill>
          <a:ln w="12700">
            <a:solidFill>
              <a:srgbClr val="FFE8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39" name="TextBox 38"/>
          <p:cNvSpPr txBox="1"/>
          <p:nvPr/>
        </p:nvSpPr>
        <p:spPr>
          <a:xfrm>
            <a:off x="9125712" y="3666744"/>
            <a:ext cx="2395728" cy="676656"/>
          </a:xfrm>
          <a:prstGeom prst="rect">
            <a:avLst/>
          </a:prstGeom>
          <a:noFill/>
        </p:spPr>
        <p:txBody>
          <a:bodyPr wrap="square" lIns="0" tIns="0" rIns="0" bIns="0" anchor="ctr">
            <a:spAutoFit/>
          </a:bodyPr>
          <a:lstStyle/>
          <a:p>
            <a:pPr algn="l">
              <a:spcAft>
                <a:spcPts val="100"/>
              </a:spcAft>
            </a:pPr>
            <a:r>
              <a:rPr lang="en-US" sz="1300" b="1" i="0" noProof="0" dirty="0">
                <a:solidFill>
                  <a:srgbClr val="B23B3B"/>
                </a:solidFill>
                <a:latin typeface="Arial"/>
              </a:rPr>
              <a:t>Diagnosis</a:t>
            </a:r>
          </a:p>
          <a:p>
            <a:pPr algn="l">
              <a:spcAft>
                <a:spcPts val="0"/>
              </a:spcAft>
            </a:pPr>
            <a:r>
              <a:rPr lang="en-US" sz="1050" b="0" i="0" noProof="0" dirty="0">
                <a:solidFill>
                  <a:srgbClr val="404040"/>
                </a:solidFill>
                <a:latin typeface="Arial"/>
              </a:rPr>
              <a:t>ICD-10</a:t>
            </a:r>
          </a:p>
        </p:txBody>
      </p:sp>
      <p:sp>
        <p:nvSpPr>
          <p:cNvPr id="40" name="TextBox 39"/>
          <p:cNvSpPr txBox="1"/>
          <p:nvPr/>
        </p:nvSpPr>
        <p:spPr>
          <a:xfrm>
            <a:off x="548640" y="4526280"/>
            <a:ext cx="7315200" cy="256032"/>
          </a:xfrm>
          <a:prstGeom prst="rect">
            <a:avLst/>
          </a:prstGeom>
          <a:noFill/>
        </p:spPr>
        <p:txBody>
          <a:bodyPr wrap="square" lIns="0" tIns="0" rIns="0" bIns="0" anchor="t">
            <a:spAutoFit/>
          </a:bodyPr>
          <a:lstStyle/>
          <a:p>
            <a:pPr algn="l">
              <a:spcAft>
                <a:spcPts val="0"/>
              </a:spcAft>
            </a:pPr>
            <a:r>
              <a:rPr lang="en-US" sz="1100" b="1" i="0" noProof="0" dirty="0">
                <a:solidFill>
                  <a:srgbClr val="5E777A"/>
                </a:solidFill>
                <a:latin typeface="Arial"/>
              </a:rPr>
              <a:t>OUTSIDE THE TWO CATEGORIES</a:t>
            </a:r>
          </a:p>
        </p:txBody>
      </p:sp>
      <p:sp>
        <p:nvSpPr>
          <p:cNvPr id="42" name="TextBox 41"/>
          <p:cNvSpPr txBox="1"/>
          <p:nvPr/>
        </p:nvSpPr>
        <p:spPr>
          <a:xfrm>
            <a:off x="777240" y="4937760"/>
            <a:ext cx="2011680" cy="365760"/>
          </a:xfrm>
          <a:prstGeom prst="rect">
            <a:avLst/>
          </a:prstGeom>
          <a:noFill/>
        </p:spPr>
        <p:txBody>
          <a:bodyPr wrap="square" lIns="0" tIns="0" rIns="0" bIns="0" anchor="ctr">
            <a:spAutoFit/>
          </a:bodyPr>
          <a:lstStyle/>
          <a:p>
            <a:pPr algn="l">
              <a:spcAft>
                <a:spcPts val="0"/>
              </a:spcAft>
            </a:pPr>
            <a:r>
              <a:rPr lang="en-US" sz="1700" b="1" i="0" noProof="0" dirty="0">
                <a:solidFill>
                  <a:srgbClr val="3F5B5F"/>
                </a:solidFill>
                <a:latin typeface="Arial"/>
              </a:rPr>
              <a:t>Sex</a:t>
            </a:r>
          </a:p>
        </p:txBody>
      </p:sp>
      <p:sp>
        <p:nvSpPr>
          <p:cNvPr id="43" name="Rounded Rectangle 42"/>
          <p:cNvSpPr/>
          <p:nvPr/>
        </p:nvSpPr>
        <p:spPr>
          <a:xfrm>
            <a:off x="2834640" y="4974560"/>
            <a:ext cx="1280160" cy="274320"/>
          </a:xfrm>
          <a:prstGeom prst="roundRect">
            <a:avLst>
              <a:gd name="adj" fmla="val 50000"/>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000" b="1" i="0" noProof="0" dirty="0">
                <a:solidFill>
                  <a:srgbClr val="FFFFFF"/>
                </a:solidFill>
                <a:latin typeface="Arial"/>
              </a:rPr>
              <a:t>DROPPED</a:t>
            </a:r>
          </a:p>
        </p:txBody>
      </p:sp>
      <p:sp>
        <p:nvSpPr>
          <p:cNvPr id="44" name="TextBox 43"/>
          <p:cNvSpPr txBox="1"/>
          <p:nvPr/>
        </p:nvSpPr>
        <p:spPr>
          <a:xfrm>
            <a:off x="777240" y="5430436"/>
            <a:ext cx="3268980" cy="553998"/>
          </a:xfrm>
          <a:prstGeom prst="rect">
            <a:avLst/>
          </a:prstGeom>
          <a:noFill/>
        </p:spPr>
        <p:txBody>
          <a:bodyPr wrap="square" lIns="0" tIns="0" rIns="0" bIns="0" anchor="t">
            <a:spAutoFit/>
          </a:bodyPr>
          <a:lstStyle/>
          <a:p>
            <a:r>
              <a:rPr lang="en-US" sz="1200" noProof="0" dirty="0">
                <a:latin typeface="Arial" panose="020B0604020202020204" pitchFamily="34" charset="0"/>
                <a:cs typeface="Arial" panose="020B0604020202020204" pitchFamily="34" charset="0"/>
              </a:rPr>
              <a:t>Adding sex as a third quasi-identifier splits each group in two (male / female). Groups become smaller.</a:t>
            </a:r>
            <a:endParaRPr lang="en-US" sz="1200" b="0" i="0" noProof="0" dirty="0">
              <a:solidFill>
                <a:srgbClr val="404040"/>
              </a:solidFill>
              <a:latin typeface="Arial" panose="020B0604020202020204" pitchFamily="34" charset="0"/>
              <a:cs typeface="Arial" panose="020B0604020202020204" pitchFamily="34" charset="0"/>
            </a:endParaRPr>
          </a:p>
        </p:txBody>
      </p:sp>
      <p:sp>
        <p:nvSpPr>
          <p:cNvPr id="45" name="TextBox 44"/>
          <p:cNvSpPr txBox="1"/>
          <p:nvPr/>
        </p:nvSpPr>
        <p:spPr>
          <a:xfrm>
            <a:off x="777240" y="6227064"/>
            <a:ext cx="3703320" cy="274320"/>
          </a:xfrm>
          <a:prstGeom prst="rect">
            <a:avLst/>
          </a:prstGeom>
          <a:noFill/>
        </p:spPr>
        <p:txBody>
          <a:bodyPr wrap="square" lIns="0" tIns="0" rIns="0" bIns="0" anchor="t">
            <a:spAutoFit/>
          </a:bodyPr>
          <a:lstStyle/>
          <a:p>
            <a:pPr algn="l">
              <a:spcAft>
                <a:spcPts val="0"/>
              </a:spcAft>
            </a:pPr>
            <a:r>
              <a:rPr lang="en-US" sz="1050" b="1" i="1" noProof="0" dirty="0">
                <a:solidFill>
                  <a:srgbClr val="B23B3B"/>
                </a:solidFill>
                <a:latin typeface="Arial"/>
              </a:rPr>
              <a:t>? Open question: see the last slides</a:t>
            </a:r>
          </a:p>
        </p:txBody>
      </p:sp>
      <p:sp>
        <p:nvSpPr>
          <p:cNvPr id="46" name="Rounded Rectangle 45"/>
          <p:cNvSpPr/>
          <p:nvPr/>
        </p:nvSpPr>
        <p:spPr>
          <a:xfrm>
            <a:off x="4663440" y="4824088"/>
            <a:ext cx="3931920" cy="1622432"/>
          </a:xfrm>
          <a:prstGeom prst="roundRect">
            <a:avLst>
              <a:gd name="adj" fmla="val 6250"/>
            </a:avLst>
          </a:prstGeom>
          <a:solidFill>
            <a:srgbClr val="FBEFD9"/>
          </a:solidFill>
          <a:ln w="12700">
            <a:solidFill>
              <a:srgbClr val="F3DDB0"/>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47" name="TextBox 46"/>
          <p:cNvSpPr txBox="1"/>
          <p:nvPr/>
        </p:nvSpPr>
        <p:spPr>
          <a:xfrm>
            <a:off x="4892040" y="4933816"/>
            <a:ext cx="2377440" cy="365760"/>
          </a:xfrm>
          <a:prstGeom prst="rect">
            <a:avLst/>
          </a:prstGeom>
          <a:noFill/>
        </p:spPr>
        <p:txBody>
          <a:bodyPr wrap="square" lIns="0" tIns="0" rIns="0" bIns="0" anchor="ctr">
            <a:spAutoFit/>
          </a:bodyPr>
          <a:lstStyle/>
          <a:p>
            <a:pPr algn="l">
              <a:spcAft>
                <a:spcPts val="0"/>
              </a:spcAft>
            </a:pPr>
            <a:r>
              <a:rPr lang="en-US" sz="1700" b="1" i="0" noProof="0" dirty="0">
                <a:solidFill>
                  <a:srgbClr val="3F5B5F"/>
                </a:solidFill>
                <a:latin typeface="Arial"/>
              </a:rPr>
              <a:t>Arrival Mode</a:t>
            </a:r>
          </a:p>
        </p:txBody>
      </p:sp>
      <p:sp>
        <p:nvSpPr>
          <p:cNvPr id="48" name="Rounded Rectangle 47"/>
          <p:cNvSpPr/>
          <p:nvPr/>
        </p:nvSpPr>
        <p:spPr>
          <a:xfrm>
            <a:off x="7269480" y="4979536"/>
            <a:ext cx="1280160" cy="274320"/>
          </a:xfrm>
          <a:prstGeom prst="roundRect">
            <a:avLst>
              <a:gd name="adj" fmla="val 50000"/>
            </a:avLst>
          </a:prstGeom>
          <a:solidFill>
            <a:srgbClr val="E3A94F"/>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000" b="1" i="0" noProof="0" dirty="0">
                <a:solidFill>
                  <a:srgbClr val="3A3A3A"/>
                </a:solidFill>
                <a:latin typeface="Arial"/>
              </a:rPr>
              <a:t>NS</a:t>
            </a:r>
          </a:p>
        </p:txBody>
      </p:sp>
      <p:sp>
        <p:nvSpPr>
          <p:cNvPr id="49" name="TextBox 48"/>
          <p:cNvSpPr txBox="1"/>
          <p:nvPr/>
        </p:nvSpPr>
        <p:spPr>
          <a:xfrm>
            <a:off x="4892040" y="5455503"/>
            <a:ext cx="3703320" cy="369332"/>
          </a:xfrm>
          <a:prstGeom prst="rect">
            <a:avLst/>
          </a:prstGeom>
          <a:noFill/>
        </p:spPr>
        <p:txBody>
          <a:bodyPr wrap="square" lIns="0" tIns="0" rIns="0" bIns="0" anchor="t">
            <a:spAutoFit/>
          </a:bodyPr>
          <a:lstStyle/>
          <a:p>
            <a:r>
              <a:rPr lang="en-US" sz="1200" i="0" noProof="0" dirty="0">
                <a:latin typeface="Arial" panose="020B0604020202020204" pitchFamily="34" charset="0"/>
                <a:cs typeface="Arial" panose="020B0604020202020204" pitchFamily="34" charset="0"/>
              </a:rPr>
              <a:t>Non-sensitive: t</a:t>
            </a:r>
            <a:r>
              <a:rPr lang="en-US" sz="1200" noProof="0" dirty="0">
                <a:latin typeface="Arial" panose="020B0604020202020204" pitchFamily="34" charset="0"/>
                <a:cs typeface="Arial" panose="020B0604020202020204" pitchFamily="34" charset="0"/>
              </a:rPr>
              <a:t>he data is historical, so it is hard to link the arrival mode to a person. Kept as it is.</a:t>
            </a:r>
            <a:endParaRPr lang="en-US" sz="1200" i="0" noProof="0" dirty="0">
              <a:latin typeface="Arial" panose="020B0604020202020204" pitchFamily="34" charset="0"/>
              <a:cs typeface="Arial" panose="020B0604020202020204" pitchFamily="34" charset="0"/>
            </a:endParaRPr>
          </a:p>
        </p:txBody>
      </p:sp>
      <p:sp>
        <p:nvSpPr>
          <p:cNvPr id="50" name="TextBox 49"/>
          <p:cNvSpPr txBox="1"/>
          <p:nvPr/>
        </p:nvSpPr>
        <p:spPr>
          <a:xfrm>
            <a:off x="4892040" y="6213976"/>
            <a:ext cx="3703320" cy="274320"/>
          </a:xfrm>
          <a:prstGeom prst="rect">
            <a:avLst/>
          </a:prstGeom>
          <a:noFill/>
        </p:spPr>
        <p:txBody>
          <a:bodyPr wrap="square" lIns="0" tIns="0" rIns="0" bIns="0" anchor="t">
            <a:spAutoFit/>
          </a:bodyPr>
          <a:lstStyle/>
          <a:p>
            <a:pPr algn="l">
              <a:spcAft>
                <a:spcPts val="0"/>
              </a:spcAft>
            </a:pPr>
            <a:r>
              <a:rPr lang="en-US" sz="1050" b="1" i="1" noProof="0" dirty="0">
                <a:solidFill>
                  <a:srgbClr val="B23B3B"/>
                </a:solidFill>
                <a:latin typeface="Arial"/>
              </a:rPr>
              <a:t>? Open question: see the last slides</a:t>
            </a:r>
          </a:p>
        </p:txBody>
      </p:sp>
      <p:sp>
        <p:nvSpPr>
          <p:cNvPr id="51" name="Rounded Rectangle 50"/>
          <p:cNvSpPr/>
          <p:nvPr/>
        </p:nvSpPr>
        <p:spPr>
          <a:xfrm>
            <a:off x="8823960" y="4828032"/>
            <a:ext cx="2901875" cy="1618488"/>
          </a:xfrm>
          <a:prstGeom prst="roundRect">
            <a:avLst>
              <a:gd name="adj" fmla="val 6250"/>
            </a:avLst>
          </a:prstGeom>
          <a:solidFill>
            <a:srgbClr val="FBEFD9"/>
          </a:solidFill>
          <a:ln w="12700">
            <a:solidFill>
              <a:srgbClr val="F3DDB0"/>
            </a:solidFill>
          </a:ln>
          <a:effectLst>
            <a:outerShdw blurRad="114300" dist="25400" dir="5400000" algn="bl" rotWithShape="0">
              <a:srgbClr val="5E777A">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52" name="TextBox 51"/>
          <p:cNvSpPr txBox="1"/>
          <p:nvPr/>
        </p:nvSpPr>
        <p:spPr>
          <a:xfrm>
            <a:off x="9006840" y="4937760"/>
            <a:ext cx="2148840" cy="365760"/>
          </a:xfrm>
          <a:prstGeom prst="rect">
            <a:avLst/>
          </a:prstGeom>
          <a:noFill/>
        </p:spPr>
        <p:txBody>
          <a:bodyPr wrap="square" lIns="0" tIns="0" rIns="0" bIns="0" anchor="ctr">
            <a:spAutoFit/>
          </a:bodyPr>
          <a:lstStyle/>
          <a:p>
            <a:pPr algn="l">
              <a:spcAft>
                <a:spcPts val="0"/>
              </a:spcAft>
            </a:pPr>
            <a:r>
              <a:rPr lang="en-US" sz="1300" b="1" i="0" noProof="0" dirty="0">
                <a:solidFill>
                  <a:srgbClr val="3F5B5F"/>
                </a:solidFill>
                <a:latin typeface="Arial"/>
              </a:rPr>
              <a:t>Derived variables</a:t>
            </a:r>
          </a:p>
        </p:txBody>
      </p:sp>
      <p:sp>
        <p:nvSpPr>
          <p:cNvPr id="53" name="TextBox 52"/>
          <p:cNvSpPr txBox="1"/>
          <p:nvPr/>
        </p:nvSpPr>
        <p:spPr>
          <a:xfrm>
            <a:off x="9006840" y="5499686"/>
            <a:ext cx="2194560" cy="484748"/>
          </a:xfrm>
          <a:prstGeom prst="rect">
            <a:avLst/>
          </a:prstGeom>
          <a:noFill/>
        </p:spPr>
        <p:txBody>
          <a:bodyPr wrap="square" lIns="0" tIns="0" rIns="0" bIns="0" anchor="t">
            <a:spAutoFit/>
          </a:bodyPr>
          <a:lstStyle/>
          <a:p>
            <a:pPr algn="l">
              <a:spcAft>
                <a:spcPts val="0"/>
              </a:spcAft>
            </a:pPr>
            <a:r>
              <a:rPr lang="en-US" sz="1050" b="0" i="0" noProof="0" dirty="0">
                <a:solidFill>
                  <a:srgbClr val="404040"/>
                </a:solidFill>
                <a:latin typeface="Arial"/>
              </a:rPr>
              <a:t>Waiting Time, Length of Visit, Length of Stay, Length of Boarding. They are derived.</a:t>
            </a:r>
          </a:p>
        </p:txBody>
      </p:sp>
      <p:sp>
        <p:nvSpPr>
          <p:cNvPr id="5" name="Rounded Rectangle 47">
            <a:extLst>
              <a:ext uri="{FF2B5EF4-FFF2-40B4-BE49-F238E27FC236}">
                <a16:creationId xmlns:a16="http://schemas.microsoft.com/office/drawing/2014/main" id="{4EC93558-468A-D1E5-6384-FA426EF4EDF1}"/>
              </a:ext>
            </a:extLst>
          </p:cNvPr>
          <p:cNvSpPr/>
          <p:nvPr/>
        </p:nvSpPr>
        <p:spPr>
          <a:xfrm>
            <a:off x="10445675" y="4969764"/>
            <a:ext cx="1280160" cy="274320"/>
          </a:xfrm>
          <a:prstGeom prst="roundRect">
            <a:avLst>
              <a:gd name="adj" fmla="val 50000"/>
            </a:avLst>
          </a:prstGeom>
          <a:solidFill>
            <a:srgbClr val="E3A94F"/>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000" b="1" i="0" noProof="0" dirty="0">
                <a:solidFill>
                  <a:srgbClr val="3A3A3A"/>
                </a:solidFill>
                <a:latin typeface="Arial"/>
              </a:rPr>
              <a:t>NS</a:t>
            </a:r>
          </a:p>
        </p:txBody>
      </p:sp>
    </p:spTree>
    <p:extLst>
      <p:ext uri="{BB962C8B-B14F-4D97-AF65-F5344CB8AC3E}">
        <p14:creationId xmlns:p14="http://schemas.microsoft.com/office/powerpoint/2010/main" val="2461181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color.png"/>
          <p:cNvPicPr>
            <a:picLocks noChangeAspect="1"/>
          </p:cNvPicPr>
          <p:nvPr/>
        </p:nvPicPr>
        <p:blipFill>
          <a:blip r:embed="rId4"/>
          <a:stretch>
            <a:fillRect/>
          </a:stretch>
        </p:blipFill>
        <p:spPr>
          <a:xfrm>
            <a:off x="10967829" y="316611"/>
            <a:ext cx="945746" cy="956617"/>
          </a:xfrm>
          <a:prstGeom prst="rect">
            <a:avLst/>
          </a:prstGeom>
        </p:spPr>
      </p:pic>
      <p:sp>
        <p:nvSpPr>
          <p:cNvPr id="3" name="Text 0"/>
          <p:cNvSpPr txBox="1"/>
          <p:nvPr/>
        </p:nvSpPr>
        <p:spPr>
          <a:xfrm>
            <a:off x="548640" y="530352"/>
            <a:ext cx="9692640" cy="777240"/>
          </a:xfrm>
          <a:prstGeom prst="rect">
            <a:avLst/>
          </a:prstGeom>
          <a:noFill/>
          <a:ln/>
        </p:spPr>
        <p:txBody>
          <a:bodyPr wrap="square" lIns="0" tIns="0" rIns="0" bIns="0" rtlCol="0" anchor="t"/>
          <a:lstStyle/>
          <a:p>
            <a:pPr marL="0" indent="0">
              <a:lnSpc>
                <a:spcPts val="3100"/>
              </a:lnSpc>
              <a:buNone/>
            </a:pPr>
            <a:r>
              <a:rPr lang="en-US" sz="2700" noProof="0" dirty="0">
                <a:solidFill>
                  <a:srgbClr val="FF6666"/>
                </a:solidFill>
                <a:latin typeface="Arial" pitchFamily="34" charset="0"/>
                <a:ea typeface="Arial" pitchFamily="34" charset="-122"/>
                <a:cs typeface="Arial" pitchFamily="34" charset="-120"/>
              </a:rPr>
              <a:t>Discovering and Applying ARX</a:t>
            </a:r>
            <a:endParaRPr lang="en-US" sz="2700" noProof="0" dirty="0"/>
          </a:p>
        </p:txBody>
      </p:sp>
      <p:sp>
        <p:nvSpPr>
          <p:cNvPr id="5" name="Shape 2"/>
          <p:cNvSpPr/>
          <p:nvPr/>
        </p:nvSpPr>
        <p:spPr>
          <a:xfrm>
            <a:off x="548640" y="1600200"/>
            <a:ext cx="11091672" cy="1965960"/>
          </a:xfrm>
          <a:prstGeom prst="roundRect">
            <a:avLst>
              <a:gd name="adj" fmla="val 3721"/>
            </a:avLst>
          </a:prstGeom>
          <a:solidFill>
            <a:srgbClr val="FFFFFF"/>
          </a:solidFill>
          <a:ln w="12700">
            <a:solidFill>
              <a:srgbClr val="DCE9E5"/>
            </a:solidFill>
            <a:prstDash val="solid"/>
          </a:ln>
          <a:effectLst>
            <a:outerShdw blurRad="114300" dist="25400" dir="5400000" algn="bl" rotWithShape="0">
              <a:srgbClr val="5E777A">
                <a:alpha val="16000"/>
              </a:srgbClr>
            </a:outerShdw>
          </a:effectLst>
        </p:spPr>
        <p:txBody>
          <a:bodyPr/>
          <a:lstStyle/>
          <a:p>
            <a:endParaRPr lang="en-US" noProof="0" dirty="0"/>
          </a:p>
        </p:txBody>
      </p:sp>
      <p:sp>
        <p:nvSpPr>
          <p:cNvPr id="6" name="Shape 3"/>
          <p:cNvSpPr/>
          <p:nvPr/>
        </p:nvSpPr>
        <p:spPr>
          <a:xfrm>
            <a:off x="548640" y="1600200"/>
            <a:ext cx="11091672" cy="54864"/>
          </a:xfrm>
          <a:prstGeom prst="rect">
            <a:avLst/>
          </a:prstGeom>
          <a:solidFill>
            <a:srgbClr val="FF6666"/>
          </a:solidFill>
          <a:ln/>
        </p:spPr>
        <p:txBody>
          <a:bodyPr/>
          <a:lstStyle/>
          <a:p>
            <a:endParaRPr lang="en-US" noProof="0" dirty="0"/>
          </a:p>
        </p:txBody>
      </p:sp>
      <p:sp>
        <p:nvSpPr>
          <p:cNvPr id="7" name="Text 4"/>
          <p:cNvSpPr txBox="1"/>
          <p:nvPr/>
        </p:nvSpPr>
        <p:spPr>
          <a:xfrm>
            <a:off x="841248" y="2004981"/>
            <a:ext cx="10515600" cy="777240"/>
          </a:xfrm>
          <a:prstGeom prst="rect">
            <a:avLst/>
          </a:prstGeom>
          <a:noFill/>
          <a:ln/>
        </p:spPr>
        <p:txBody>
          <a:bodyPr wrap="square" lIns="0" tIns="0" rIns="0" bIns="0" rtlCol="0" anchor="ctr"/>
          <a:lstStyle/>
          <a:p>
            <a:pPr marL="0" indent="0">
              <a:lnSpc>
                <a:spcPts val="1700"/>
              </a:lnSpc>
              <a:buNone/>
            </a:pPr>
            <a:r>
              <a:rPr lang="en-US" sz="1250" b="1" noProof="0" dirty="0">
                <a:solidFill>
                  <a:srgbClr val="5E777A"/>
                </a:solidFill>
                <a:latin typeface="Arial" pitchFamily="34" charset="0"/>
                <a:ea typeface="Arial" pitchFamily="34" charset="-122"/>
                <a:cs typeface="Arial" pitchFamily="34" charset="-120"/>
              </a:rPr>
              <a:t>Why ARX – Data Anonymization Tool: </a:t>
            </a:r>
            <a:r>
              <a:rPr lang="en-US" sz="1250" noProof="0" dirty="0">
                <a:solidFill>
                  <a:srgbClr val="404040"/>
                </a:solidFill>
                <a:latin typeface="Arial" pitchFamily="34" charset="0"/>
                <a:ea typeface="Arial" pitchFamily="34" charset="-122"/>
                <a:cs typeface="Arial" pitchFamily="34" charset="-120"/>
              </a:rPr>
              <a:t>an open-source framework that natively implements k-anonymity and l-diversity (among other models), with both a GUI and a programmable core - easy to integrate into a custom pipeline</a:t>
            </a:r>
            <a:endParaRPr lang="en-US" sz="1250" noProof="0" dirty="0"/>
          </a:p>
        </p:txBody>
      </p:sp>
      <p:sp>
        <p:nvSpPr>
          <p:cNvPr id="10" name="Shape 7"/>
          <p:cNvSpPr/>
          <p:nvPr/>
        </p:nvSpPr>
        <p:spPr>
          <a:xfrm>
            <a:off x="649224" y="3977640"/>
            <a:ext cx="1700784" cy="1554480"/>
          </a:xfrm>
          <a:prstGeom prst="roundRect">
            <a:avLst>
              <a:gd name="adj" fmla="val 4706"/>
            </a:avLst>
          </a:prstGeom>
          <a:solidFill>
            <a:srgbClr val="5E777A"/>
          </a:solidFill>
          <a:ln/>
        </p:spPr>
        <p:txBody>
          <a:bodyPr/>
          <a:lstStyle/>
          <a:p>
            <a:endParaRPr lang="en-US" noProof="0" dirty="0"/>
          </a:p>
        </p:txBody>
      </p:sp>
      <p:sp>
        <p:nvSpPr>
          <p:cNvPr id="11" name="Shape 8"/>
          <p:cNvSpPr/>
          <p:nvPr/>
        </p:nvSpPr>
        <p:spPr>
          <a:xfrm>
            <a:off x="1280160" y="4142232"/>
            <a:ext cx="438912" cy="438912"/>
          </a:xfrm>
          <a:prstGeom prst="ellipse">
            <a:avLst/>
          </a:prstGeom>
          <a:solidFill>
            <a:srgbClr val="FFFFFF"/>
          </a:solidFill>
          <a:ln/>
        </p:spPr>
        <p:txBody>
          <a:bodyPr/>
          <a:lstStyle/>
          <a:p>
            <a:endParaRPr lang="en-US" noProof="0" dirty="0"/>
          </a:p>
        </p:txBody>
      </p:sp>
      <p:sp>
        <p:nvSpPr>
          <p:cNvPr id="12" name="Text 9"/>
          <p:cNvSpPr txBox="1"/>
          <p:nvPr/>
        </p:nvSpPr>
        <p:spPr>
          <a:xfrm>
            <a:off x="1280160" y="4142232"/>
            <a:ext cx="438912" cy="438912"/>
          </a:xfrm>
          <a:prstGeom prst="rect">
            <a:avLst/>
          </a:prstGeom>
          <a:noFill/>
          <a:ln/>
        </p:spPr>
        <p:txBody>
          <a:bodyPr wrap="square" lIns="0" tIns="0" rIns="0" bIns="0" rtlCol="0" anchor="ctr"/>
          <a:lstStyle/>
          <a:p>
            <a:pPr marL="0" indent="0" algn="ctr">
              <a:buNone/>
            </a:pPr>
            <a:r>
              <a:rPr lang="en-US" sz="1900" b="1" noProof="0" dirty="0">
                <a:solidFill>
                  <a:srgbClr val="5E777A"/>
                </a:solidFill>
                <a:latin typeface="Arial" pitchFamily="34" charset="0"/>
                <a:ea typeface="Arial" pitchFamily="34" charset="-122"/>
                <a:cs typeface="Arial" pitchFamily="34" charset="-120"/>
              </a:rPr>
              <a:t>1</a:t>
            </a:r>
            <a:endParaRPr lang="en-US" sz="1900" noProof="0" dirty="0"/>
          </a:p>
        </p:txBody>
      </p:sp>
      <p:sp>
        <p:nvSpPr>
          <p:cNvPr id="13" name="Text 10"/>
          <p:cNvSpPr txBox="1"/>
          <p:nvPr/>
        </p:nvSpPr>
        <p:spPr>
          <a:xfrm>
            <a:off x="740664" y="4636008"/>
            <a:ext cx="1517904" cy="457200"/>
          </a:xfrm>
          <a:prstGeom prst="rect">
            <a:avLst/>
          </a:prstGeom>
          <a:noFill/>
          <a:ln/>
        </p:spPr>
        <p:txBody>
          <a:bodyPr wrap="square" lIns="0" tIns="0" rIns="0" bIns="0" rtlCol="0" anchor="ctr"/>
          <a:lstStyle/>
          <a:p>
            <a:pPr marL="0" indent="0" algn="ctr">
              <a:lnSpc>
                <a:spcPts val="1300"/>
              </a:lnSpc>
              <a:buNone/>
            </a:pPr>
            <a:r>
              <a:rPr lang="en-US" sz="1100" b="1" noProof="0" dirty="0">
                <a:solidFill>
                  <a:srgbClr val="FFFFFF"/>
                </a:solidFill>
                <a:latin typeface="Arial" pitchFamily="34" charset="0"/>
                <a:ea typeface="Arial" pitchFamily="34" charset="-122"/>
                <a:cs typeface="Arial" pitchFamily="34" charset="-120"/>
              </a:rPr>
              <a:t>Discover ARX</a:t>
            </a:r>
            <a:endParaRPr lang="en-US" sz="1100" noProof="0" dirty="0"/>
          </a:p>
        </p:txBody>
      </p:sp>
      <p:sp>
        <p:nvSpPr>
          <p:cNvPr id="14" name="Text 11"/>
          <p:cNvSpPr txBox="1"/>
          <p:nvPr/>
        </p:nvSpPr>
        <p:spPr>
          <a:xfrm>
            <a:off x="740664" y="5074920"/>
            <a:ext cx="1517904" cy="411480"/>
          </a:xfrm>
          <a:prstGeom prst="rect">
            <a:avLst/>
          </a:prstGeom>
          <a:noFill/>
          <a:ln/>
        </p:spPr>
        <p:txBody>
          <a:bodyPr wrap="square" lIns="0" tIns="0" rIns="0" bIns="0" rtlCol="0" anchor="ctr"/>
          <a:lstStyle/>
          <a:p>
            <a:pPr marL="0" indent="0" algn="ctr">
              <a:lnSpc>
                <a:spcPts val="1100"/>
              </a:lnSpc>
              <a:buNone/>
            </a:pPr>
            <a:r>
              <a:rPr lang="en-US" sz="900" i="1" noProof="0" dirty="0">
                <a:solidFill>
                  <a:srgbClr val="EAF4F1"/>
                </a:solidFill>
                <a:latin typeface="Arial" pitchFamily="34" charset="0"/>
                <a:ea typeface="Arial" pitchFamily="34" charset="-122"/>
                <a:cs typeface="Arial" pitchFamily="34" charset="-120"/>
              </a:rPr>
              <a:t>open-source, k/l support</a:t>
            </a:r>
            <a:endParaRPr lang="en-US" sz="900" noProof="0" dirty="0"/>
          </a:p>
        </p:txBody>
      </p:sp>
      <p:sp>
        <p:nvSpPr>
          <p:cNvPr id="15" name="Shape 12"/>
          <p:cNvSpPr/>
          <p:nvPr/>
        </p:nvSpPr>
        <p:spPr>
          <a:xfrm>
            <a:off x="2350008" y="4754880"/>
            <a:ext cx="137160" cy="0"/>
          </a:xfrm>
          <a:prstGeom prst="line">
            <a:avLst/>
          </a:prstGeom>
          <a:noFill/>
          <a:ln w="19050">
            <a:solidFill>
              <a:srgbClr val="6B7B7D"/>
            </a:solidFill>
            <a:prstDash val="solid"/>
            <a:tailEnd type="triangle"/>
          </a:ln>
        </p:spPr>
        <p:txBody>
          <a:bodyPr/>
          <a:lstStyle/>
          <a:p>
            <a:endParaRPr lang="en-US" noProof="0" dirty="0"/>
          </a:p>
        </p:txBody>
      </p:sp>
      <p:sp>
        <p:nvSpPr>
          <p:cNvPr id="16" name="Shape 13"/>
          <p:cNvSpPr/>
          <p:nvPr/>
        </p:nvSpPr>
        <p:spPr>
          <a:xfrm>
            <a:off x="2487168" y="3977640"/>
            <a:ext cx="1700784" cy="1554480"/>
          </a:xfrm>
          <a:prstGeom prst="roundRect">
            <a:avLst>
              <a:gd name="adj" fmla="val 4706"/>
            </a:avLst>
          </a:prstGeom>
          <a:solidFill>
            <a:srgbClr val="7AA7AC"/>
          </a:solidFill>
          <a:ln/>
        </p:spPr>
        <p:txBody>
          <a:bodyPr/>
          <a:lstStyle/>
          <a:p>
            <a:endParaRPr lang="en-US" noProof="0" dirty="0"/>
          </a:p>
        </p:txBody>
      </p:sp>
      <p:sp>
        <p:nvSpPr>
          <p:cNvPr id="17" name="Shape 14"/>
          <p:cNvSpPr/>
          <p:nvPr/>
        </p:nvSpPr>
        <p:spPr>
          <a:xfrm>
            <a:off x="3118104" y="4142232"/>
            <a:ext cx="438912" cy="438912"/>
          </a:xfrm>
          <a:prstGeom prst="ellipse">
            <a:avLst/>
          </a:prstGeom>
          <a:solidFill>
            <a:srgbClr val="FFFFFF"/>
          </a:solidFill>
          <a:ln/>
        </p:spPr>
        <p:txBody>
          <a:bodyPr/>
          <a:lstStyle/>
          <a:p>
            <a:endParaRPr lang="en-US" noProof="0" dirty="0"/>
          </a:p>
        </p:txBody>
      </p:sp>
      <p:sp>
        <p:nvSpPr>
          <p:cNvPr id="18" name="Text 15"/>
          <p:cNvSpPr txBox="1"/>
          <p:nvPr/>
        </p:nvSpPr>
        <p:spPr>
          <a:xfrm>
            <a:off x="3118104" y="4142232"/>
            <a:ext cx="438912" cy="438912"/>
          </a:xfrm>
          <a:prstGeom prst="rect">
            <a:avLst/>
          </a:prstGeom>
          <a:noFill/>
          <a:ln/>
        </p:spPr>
        <p:txBody>
          <a:bodyPr wrap="square" lIns="0" tIns="0" rIns="0" bIns="0" rtlCol="0" anchor="ctr"/>
          <a:lstStyle/>
          <a:p>
            <a:pPr marL="0" indent="0" algn="ctr">
              <a:buNone/>
            </a:pPr>
            <a:r>
              <a:rPr lang="en-US" sz="1900" b="1" noProof="0" dirty="0">
                <a:solidFill>
                  <a:srgbClr val="7AA7AC"/>
                </a:solidFill>
                <a:latin typeface="Arial" pitchFamily="34" charset="0"/>
                <a:ea typeface="Arial" pitchFamily="34" charset="-122"/>
                <a:cs typeface="Arial" pitchFamily="34" charset="-120"/>
              </a:rPr>
              <a:t>2</a:t>
            </a:r>
            <a:endParaRPr lang="en-US" sz="1900" noProof="0" dirty="0"/>
          </a:p>
        </p:txBody>
      </p:sp>
      <p:sp>
        <p:nvSpPr>
          <p:cNvPr id="19" name="Text 16"/>
          <p:cNvSpPr txBox="1"/>
          <p:nvPr/>
        </p:nvSpPr>
        <p:spPr>
          <a:xfrm>
            <a:off x="2578608" y="4636008"/>
            <a:ext cx="1517904" cy="457200"/>
          </a:xfrm>
          <a:prstGeom prst="rect">
            <a:avLst/>
          </a:prstGeom>
          <a:noFill/>
          <a:ln/>
        </p:spPr>
        <p:txBody>
          <a:bodyPr wrap="square" lIns="0" tIns="0" rIns="0" bIns="0" rtlCol="0" anchor="ctr"/>
          <a:lstStyle/>
          <a:p>
            <a:pPr algn="ctr"/>
            <a:r>
              <a:rPr lang="en-US" sz="1100" b="1" noProof="0" dirty="0">
                <a:solidFill>
                  <a:srgbClr val="FFFFFF"/>
                </a:solidFill>
                <a:latin typeface="Arial" pitchFamily="34" charset="0"/>
                <a:cs typeface="Arial" pitchFamily="34" charset="-120"/>
              </a:rPr>
              <a:t>Developed a tool based on</a:t>
            </a:r>
            <a:br>
              <a:rPr lang="en-US" sz="1100" b="1" noProof="0" dirty="0">
                <a:solidFill>
                  <a:srgbClr val="FFFFFF"/>
                </a:solidFill>
                <a:latin typeface="Arial" pitchFamily="34" charset="0"/>
                <a:cs typeface="Arial" pitchFamily="34" charset="-120"/>
              </a:rPr>
            </a:br>
            <a:endParaRPr lang="en-US" sz="1100" b="1" noProof="0" dirty="0">
              <a:solidFill>
                <a:srgbClr val="FFFFFF"/>
              </a:solidFill>
              <a:latin typeface="Arial" pitchFamily="34" charset="0"/>
              <a:cs typeface="Arial" pitchFamily="34" charset="-120"/>
            </a:endParaRPr>
          </a:p>
        </p:txBody>
      </p:sp>
      <p:sp>
        <p:nvSpPr>
          <p:cNvPr id="20" name="Text 17"/>
          <p:cNvSpPr txBox="1"/>
          <p:nvPr/>
        </p:nvSpPr>
        <p:spPr>
          <a:xfrm>
            <a:off x="2578608" y="5074920"/>
            <a:ext cx="1517904" cy="411480"/>
          </a:xfrm>
          <a:prstGeom prst="rect">
            <a:avLst/>
          </a:prstGeom>
          <a:noFill/>
          <a:ln/>
        </p:spPr>
        <p:txBody>
          <a:bodyPr wrap="square" lIns="0" tIns="0" rIns="0" bIns="0" rtlCol="0" anchor="ctr"/>
          <a:lstStyle/>
          <a:p>
            <a:pPr algn="ctr"/>
            <a:r>
              <a:rPr lang="en-US" sz="900" i="1" noProof="0" dirty="0">
                <a:solidFill>
                  <a:schemeClr val="bg1"/>
                </a:solidFill>
                <a:latin typeface="Arial" panose="020B0604020202020204" pitchFamily="34" charset="0"/>
                <a:cs typeface="Arial" panose="020B0604020202020204" pitchFamily="34" charset="0"/>
              </a:rPr>
              <a:t>The Astir development team built a simple tool based on the ARX library.</a:t>
            </a:r>
          </a:p>
        </p:txBody>
      </p:sp>
      <p:sp>
        <p:nvSpPr>
          <p:cNvPr id="21" name="Shape 18"/>
          <p:cNvSpPr/>
          <p:nvPr/>
        </p:nvSpPr>
        <p:spPr>
          <a:xfrm>
            <a:off x="4187952" y="4754880"/>
            <a:ext cx="137160" cy="0"/>
          </a:xfrm>
          <a:prstGeom prst="line">
            <a:avLst/>
          </a:prstGeom>
          <a:noFill/>
          <a:ln w="19050">
            <a:solidFill>
              <a:srgbClr val="6B7B7D"/>
            </a:solidFill>
            <a:prstDash val="solid"/>
            <a:tailEnd type="triangle"/>
          </a:ln>
        </p:spPr>
        <p:txBody>
          <a:bodyPr/>
          <a:lstStyle/>
          <a:p>
            <a:endParaRPr lang="en-US" noProof="0" dirty="0"/>
          </a:p>
        </p:txBody>
      </p:sp>
      <p:sp>
        <p:nvSpPr>
          <p:cNvPr id="22" name="Shape 19"/>
          <p:cNvSpPr/>
          <p:nvPr/>
        </p:nvSpPr>
        <p:spPr>
          <a:xfrm>
            <a:off x="4325112" y="3977640"/>
            <a:ext cx="1700784" cy="1554480"/>
          </a:xfrm>
          <a:prstGeom prst="roundRect">
            <a:avLst>
              <a:gd name="adj" fmla="val 4706"/>
            </a:avLst>
          </a:prstGeom>
          <a:solidFill>
            <a:srgbClr val="5E777A"/>
          </a:solidFill>
          <a:ln/>
        </p:spPr>
        <p:txBody>
          <a:bodyPr/>
          <a:lstStyle/>
          <a:p>
            <a:endParaRPr lang="en-US" noProof="0" dirty="0"/>
          </a:p>
        </p:txBody>
      </p:sp>
      <p:sp>
        <p:nvSpPr>
          <p:cNvPr id="23" name="Shape 20"/>
          <p:cNvSpPr/>
          <p:nvPr/>
        </p:nvSpPr>
        <p:spPr>
          <a:xfrm>
            <a:off x="4956048" y="4142232"/>
            <a:ext cx="438912" cy="438912"/>
          </a:xfrm>
          <a:prstGeom prst="ellipse">
            <a:avLst/>
          </a:prstGeom>
          <a:solidFill>
            <a:srgbClr val="FFFFFF"/>
          </a:solidFill>
          <a:ln/>
        </p:spPr>
        <p:txBody>
          <a:bodyPr/>
          <a:lstStyle/>
          <a:p>
            <a:endParaRPr lang="en-US" noProof="0" dirty="0"/>
          </a:p>
        </p:txBody>
      </p:sp>
      <p:sp>
        <p:nvSpPr>
          <p:cNvPr id="24" name="Text 21"/>
          <p:cNvSpPr txBox="1"/>
          <p:nvPr/>
        </p:nvSpPr>
        <p:spPr>
          <a:xfrm>
            <a:off x="4956048" y="4142232"/>
            <a:ext cx="438912" cy="438912"/>
          </a:xfrm>
          <a:prstGeom prst="rect">
            <a:avLst/>
          </a:prstGeom>
          <a:noFill/>
          <a:ln/>
        </p:spPr>
        <p:txBody>
          <a:bodyPr wrap="square" lIns="0" tIns="0" rIns="0" bIns="0" rtlCol="0" anchor="ctr"/>
          <a:lstStyle/>
          <a:p>
            <a:pPr marL="0" indent="0" algn="ctr">
              <a:buNone/>
            </a:pPr>
            <a:r>
              <a:rPr lang="en-US" sz="1900" b="1" noProof="0" dirty="0">
                <a:solidFill>
                  <a:srgbClr val="5E777A"/>
                </a:solidFill>
                <a:latin typeface="Arial" pitchFamily="34" charset="0"/>
                <a:ea typeface="Arial" pitchFamily="34" charset="-122"/>
                <a:cs typeface="Arial" pitchFamily="34" charset="-120"/>
              </a:rPr>
              <a:t>3</a:t>
            </a:r>
            <a:endParaRPr lang="en-US" sz="1900" noProof="0" dirty="0"/>
          </a:p>
        </p:txBody>
      </p:sp>
      <p:sp>
        <p:nvSpPr>
          <p:cNvPr id="25" name="Text 22"/>
          <p:cNvSpPr txBox="1"/>
          <p:nvPr/>
        </p:nvSpPr>
        <p:spPr>
          <a:xfrm>
            <a:off x="4416552" y="4636008"/>
            <a:ext cx="1517904" cy="457200"/>
          </a:xfrm>
          <a:prstGeom prst="rect">
            <a:avLst/>
          </a:prstGeom>
          <a:noFill/>
          <a:ln/>
        </p:spPr>
        <p:txBody>
          <a:bodyPr wrap="square" lIns="0" tIns="0" rIns="0" bIns="0" rtlCol="0" anchor="ctr"/>
          <a:lstStyle/>
          <a:p>
            <a:pPr marL="0" indent="0" algn="ctr">
              <a:lnSpc>
                <a:spcPts val="1300"/>
              </a:lnSpc>
              <a:buNone/>
            </a:pPr>
            <a:r>
              <a:rPr lang="en-US" sz="1100" b="1" noProof="0" dirty="0">
                <a:solidFill>
                  <a:srgbClr val="FFFFFF"/>
                </a:solidFill>
                <a:latin typeface="Arial" pitchFamily="34" charset="0"/>
                <a:ea typeface="Arial" pitchFamily="34" charset="-122"/>
                <a:cs typeface="Arial" pitchFamily="34" charset="-120"/>
              </a:rPr>
              <a:t>Deployed on San Giovanni Bosco local platform</a:t>
            </a:r>
            <a:endParaRPr lang="en-US" sz="1100" noProof="0" dirty="0"/>
          </a:p>
        </p:txBody>
      </p:sp>
      <p:sp>
        <p:nvSpPr>
          <p:cNvPr id="26" name="Text 23"/>
          <p:cNvSpPr txBox="1"/>
          <p:nvPr/>
        </p:nvSpPr>
        <p:spPr>
          <a:xfrm>
            <a:off x="4416552" y="5074920"/>
            <a:ext cx="1517904" cy="411480"/>
          </a:xfrm>
          <a:prstGeom prst="rect">
            <a:avLst/>
          </a:prstGeom>
          <a:noFill/>
          <a:ln/>
        </p:spPr>
        <p:txBody>
          <a:bodyPr wrap="square" lIns="0" tIns="0" rIns="0" bIns="0" rtlCol="0" anchor="ctr"/>
          <a:lstStyle/>
          <a:p>
            <a:pPr marL="0" indent="0" algn="ctr">
              <a:lnSpc>
                <a:spcPts val="1100"/>
              </a:lnSpc>
              <a:buNone/>
            </a:pPr>
            <a:r>
              <a:rPr lang="en-US" sz="900" i="1" noProof="0" dirty="0">
                <a:solidFill>
                  <a:srgbClr val="EAF4F1"/>
                </a:solidFill>
                <a:latin typeface="Arial" pitchFamily="34" charset="0"/>
                <a:ea typeface="Arial" pitchFamily="34" charset="-122"/>
                <a:cs typeface="Arial" pitchFamily="34" charset="-120"/>
              </a:rPr>
              <a:t>Ran locally, per UC2 protocol</a:t>
            </a:r>
            <a:endParaRPr lang="en-US" sz="900" noProof="0" dirty="0"/>
          </a:p>
        </p:txBody>
      </p:sp>
      <p:sp>
        <p:nvSpPr>
          <p:cNvPr id="27" name="Shape 24"/>
          <p:cNvSpPr/>
          <p:nvPr/>
        </p:nvSpPr>
        <p:spPr>
          <a:xfrm>
            <a:off x="6025896" y="4754880"/>
            <a:ext cx="137160" cy="0"/>
          </a:xfrm>
          <a:prstGeom prst="line">
            <a:avLst/>
          </a:prstGeom>
          <a:noFill/>
          <a:ln w="19050">
            <a:solidFill>
              <a:srgbClr val="6B7B7D"/>
            </a:solidFill>
            <a:prstDash val="solid"/>
            <a:tailEnd type="triangle"/>
          </a:ln>
        </p:spPr>
        <p:txBody>
          <a:bodyPr/>
          <a:lstStyle/>
          <a:p>
            <a:endParaRPr lang="en-US" noProof="0" dirty="0"/>
          </a:p>
        </p:txBody>
      </p:sp>
      <p:sp>
        <p:nvSpPr>
          <p:cNvPr id="28" name="Shape 25"/>
          <p:cNvSpPr/>
          <p:nvPr/>
        </p:nvSpPr>
        <p:spPr>
          <a:xfrm>
            <a:off x="6163056" y="3977640"/>
            <a:ext cx="1700784" cy="1554480"/>
          </a:xfrm>
          <a:prstGeom prst="roundRect">
            <a:avLst>
              <a:gd name="adj" fmla="val 4706"/>
            </a:avLst>
          </a:prstGeom>
          <a:solidFill>
            <a:srgbClr val="7AA7AC"/>
          </a:solidFill>
          <a:ln w="31750">
            <a:solidFill>
              <a:srgbClr val="FF6666"/>
            </a:solidFill>
          </a:ln>
        </p:spPr>
        <p:txBody>
          <a:bodyPr/>
          <a:lstStyle/>
          <a:p>
            <a:endParaRPr lang="en-US" noProof="0" dirty="0"/>
          </a:p>
        </p:txBody>
      </p:sp>
      <p:sp>
        <p:nvSpPr>
          <p:cNvPr id="29" name="Shape 26"/>
          <p:cNvSpPr/>
          <p:nvPr/>
        </p:nvSpPr>
        <p:spPr>
          <a:xfrm>
            <a:off x="6793992" y="4142232"/>
            <a:ext cx="438912" cy="438912"/>
          </a:xfrm>
          <a:prstGeom prst="ellipse">
            <a:avLst/>
          </a:prstGeom>
          <a:solidFill>
            <a:srgbClr val="FFFFFF"/>
          </a:solidFill>
          <a:ln/>
        </p:spPr>
        <p:txBody>
          <a:bodyPr/>
          <a:lstStyle/>
          <a:p>
            <a:endParaRPr lang="en-US" noProof="0" dirty="0"/>
          </a:p>
        </p:txBody>
      </p:sp>
      <p:sp>
        <p:nvSpPr>
          <p:cNvPr id="30" name="Text 27"/>
          <p:cNvSpPr txBox="1"/>
          <p:nvPr/>
        </p:nvSpPr>
        <p:spPr>
          <a:xfrm>
            <a:off x="6793992" y="4142232"/>
            <a:ext cx="438912" cy="438912"/>
          </a:xfrm>
          <a:prstGeom prst="rect">
            <a:avLst/>
          </a:prstGeom>
          <a:noFill/>
          <a:ln/>
        </p:spPr>
        <p:txBody>
          <a:bodyPr wrap="square" lIns="0" tIns="0" rIns="0" bIns="0" rtlCol="0" anchor="ctr"/>
          <a:lstStyle/>
          <a:p>
            <a:pPr marL="0" indent="0" algn="ctr">
              <a:buNone/>
            </a:pPr>
            <a:r>
              <a:rPr lang="en-US" sz="1900" b="1" noProof="0" dirty="0">
                <a:solidFill>
                  <a:srgbClr val="7AA7AC"/>
                </a:solidFill>
                <a:latin typeface="Arial" pitchFamily="34" charset="0"/>
                <a:ea typeface="Arial" pitchFamily="34" charset="-122"/>
                <a:cs typeface="Arial" pitchFamily="34" charset="-120"/>
              </a:rPr>
              <a:t>4</a:t>
            </a:r>
            <a:endParaRPr lang="en-US" sz="1900" noProof="0" dirty="0"/>
          </a:p>
        </p:txBody>
      </p:sp>
      <p:sp>
        <p:nvSpPr>
          <p:cNvPr id="31" name="Text 28"/>
          <p:cNvSpPr txBox="1"/>
          <p:nvPr/>
        </p:nvSpPr>
        <p:spPr>
          <a:xfrm>
            <a:off x="6254496" y="4636008"/>
            <a:ext cx="1517904" cy="457200"/>
          </a:xfrm>
          <a:prstGeom prst="rect">
            <a:avLst/>
          </a:prstGeom>
          <a:noFill/>
          <a:ln/>
        </p:spPr>
        <p:txBody>
          <a:bodyPr wrap="square" lIns="0" tIns="0" rIns="0" bIns="0" rtlCol="0" anchor="ctr"/>
          <a:lstStyle/>
          <a:p>
            <a:pPr marL="0" indent="0" algn="ctr">
              <a:lnSpc>
                <a:spcPts val="1300"/>
              </a:lnSpc>
              <a:buNone/>
            </a:pPr>
            <a:r>
              <a:rPr lang="en-US" sz="1100" b="1" noProof="0" dirty="0">
                <a:solidFill>
                  <a:srgbClr val="FFFFFF"/>
                </a:solidFill>
                <a:latin typeface="Arial" pitchFamily="34" charset="0"/>
                <a:ea typeface="Arial" pitchFamily="34" charset="-122"/>
                <a:cs typeface="Arial" pitchFamily="34" charset="-120"/>
              </a:rPr>
              <a:t>Iterate</a:t>
            </a:r>
            <a:endParaRPr lang="en-US" sz="1100" noProof="0" dirty="0"/>
          </a:p>
        </p:txBody>
      </p:sp>
      <p:sp>
        <p:nvSpPr>
          <p:cNvPr id="32" name="Text 29"/>
          <p:cNvSpPr txBox="1"/>
          <p:nvPr/>
        </p:nvSpPr>
        <p:spPr>
          <a:xfrm>
            <a:off x="6254496" y="5074920"/>
            <a:ext cx="1517904" cy="411480"/>
          </a:xfrm>
          <a:prstGeom prst="rect">
            <a:avLst/>
          </a:prstGeom>
          <a:noFill/>
          <a:ln/>
        </p:spPr>
        <p:txBody>
          <a:bodyPr wrap="square" lIns="0" tIns="0" rIns="0" bIns="0" rtlCol="0" anchor="ctr"/>
          <a:lstStyle/>
          <a:p>
            <a:pPr marL="0" indent="0" algn="ctr">
              <a:lnSpc>
                <a:spcPts val="1100"/>
              </a:lnSpc>
              <a:buNone/>
            </a:pPr>
            <a:r>
              <a:rPr lang="en-US" sz="900" i="1" noProof="0" dirty="0">
                <a:solidFill>
                  <a:srgbClr val="EAF4F1"/>
                </a:solidFill>
                <a:latin typeface="Arial" pitchFamily="34" charset="0"/>
                <a:ea typeface="Arial" pitchFamily="34" charset="-122"/>
                <a:cs typeface="Arial" pitchFamily="34" charset="-120"/>
              </a:rPr>
              <a:t>Ran tests on generalization levels</a:t>
            </a:r>
            <a:endParaRPr lang="en-US" sz="900" noProof="0" dirty="0"/>
          </a:p>
        </p:txBody>
      </p:sp>
      <p:sp>
        <p:nvSpPr>
          <p:cNvPr id="33" name="Shape 30"/>
          <p:cNvSpPr/>
          <p:nvPr/>
        </p:nvSpPr>
        <p:spPr>
          <a:xfrm>
            <a:off x="7863840" y="4754880"/>
            <a:ext cx="137160" cy="0"/>
          </a:xfrm>
          <a:prstGeom prst="line">
            <a:avLst/>
          </a:prstGeom>
          <a:noFill/>
          <a:ln w="19050">
            <a:solidFill>
              <a:srgbClr val="6B7B7D"/>
            </a:solidFill>
            <a:prstDash val="solid"/>
            <a:tailEnd type="triangle"/>
          </a:ln>
        </p:spPr>
        <p:txBody>
          <a:bodyPr/>
          <a:lstStyle/>
          <a:p>
            <a:endParaRPr lang="en-US" noProof="0" dirty="0"/>
          </a:p>
        </p:txBody>
      </p:sp>
      <p:sp>
        <p:nvSpPr>
          <p:cNvPr id="34" name="Shape 31"/>
          <p:cNvSpPr/>
          <p:nvPr/>
        </p:nvSpPr>
        <p:spPr>
          <a:xfrm>
            <a:off x="8001000" y="3977640"/>
            <a:ext cx="1700784" cy="1554480"/>
          </a:xfrm>
          <a:prstGeom prst="roundRect">
            <a:avLst>
              <a:gd name="adj" fmla="val 4706"/>
            </a:avLst>
          </a:prstGeom>
          <a:solidFill>
            <a:srgbClr val="5E777A"/>
          </a:solidFill>
          <a:ln/>
        </p:spPr>
        <p:txBody>
          <a:bodyPr/>
          <a:lstStyle/>
          <a:p>
            <a:endParaRPr lang="en-US" noProof="0" dirty="0"/>
          </a:p>
        </p:txBody>
      </p:sp>
      <p:sp>
        <p:nvSpPr>
          <p:cNvPr id="35" name="Shape 32"/>
          <p:cNvSpPr/>
          <p:nvPr/>
        </p:nvSpPr>
        <p:spPr>
          <a:xfrm>
            <a:off x="8631936" y="4142232"/>
            <a:ext cx="438912" cy="438912"/>
          </a:xfrm>
          <a:prstGeom prst="ellipse">
            <a:avLst/>
          </a:prstGeom>
          <a:solidFill>
            <a:srgbClr val="FFFFFF"/>
          </a:solidFill>
          <a:ln/>
        </p:spPr>
        <p:txBody>
          <a:bodyPr/>
          <a:lstStyle/>
          <a:p>
            <a:endParaRPr lang="en-US" noProof="0" dirty="0"/>
          </a:p>
        </p:txBody>
      </p:sp>
      <p:sp>
        <p:nvSpPr>
          <p:cNvPr id="36" name="Text 33"/>
          <p:cNvSpPr txBox="1"/>
          <p:nvPr/>
        </p:nvSpPr>
        <p:spPr>
          <a:xfrm>
            <a:off x="8631936" y="4142232"/>
            <a:ext cx="438912" cy="438912"/>
          </a:xfrm>
          <a:prstGeom prst="rect">
            <a:avLst/>
          </a:prstGeom>
          <a:noFill/>
          <a:ln/>
        </p:spPr>
        <p:txBody>
          <a:bodyPr wrap="square" lIns="0" tIns="0" rIns="0" bIns="0" rtlCol="0" anchor="ctr"/>
          <a:lstStyle/>
          <a:p>
            <a:pPr marL="0" indent="0" algn="ctr">
              <a:buNone/>
            </a:pPr>
            <a:r>
              <a:rPr lang="en-US" sz="1900" b="1" noProof="0" dirty="0">
                <a:solidFill>
                  <a:srgbClr val="5E777A"/>
                </a:solidFill>
                <a:latin typeface="Arial" pitchFamily="34" charset="0"/>
                <a:ea typeface="Arial" pitchFamily="34" charset="-122"/>
                <a:cs typeface="Arial" pitchFamily="34" charset="-120"/>
              </a:rPr>
              <a:t>5</a:t>
            </a:r>
            <a:endParaRPr lang="en-US" sz="1900" noProof="0" dirty="0"/>
          </a:p>
        </p:txBody>
      </p:sp>
      <p:sp>
        <p:nvSpPr>
          <p:cNvPr id="37" name="Text 34"/>
          <p:cNvSpPr txBox="1"/>
          <p:nvPr/>
        </p:nvSpPr>
        <p:spPr>
          <a:xfrm>
            <a:off x="8092440" y="4636008"/>
            <a:ext cx="1517904" cy="457200"/>
          </a:xfrm>
          <a:prstGeom prst="rect">
            <a:avLst/>
          </a:prstGeom>
          <a:noFill/>
          <a:ln/>
        </p:spPr>
        <p:txBody>
          <a:bodyPr wrap="square" lIns="0" tIns="0" rIns="0" bIns="0" rtlCol="0" anchor="ctr"/>
          <a:lstStyle/>
          <a:p>
            <a:pPr marL="0" indent="0" algn="ctr">
              <a:lnSpc>
                <a:spcPts val="1300"/>
              </a:lnSpc>
              <a:buNone/>
            </a:pPr>
            <a:r>
              <a:rPr lang="en-US" sz="1100" b="1" noProof="0" dirty="0">
                <a:solidFill>
                  <a:srgbClr val="FFFFFF"/>
                </a:solidFill>
                <a:latin typeface="Arial" pitchFamily="34" charset="0"/>
                <a:ea typeface="Arial" pitchFamily="34" charset="-122"/>
                <a:cs typeface="Arial" pitchFamily="34" charset="-120"/>
              </a:rPr>
              <a:t>Validate San Giovanni Bosco Data</a:t>
            </a:r>
            <a:endParaRPr lang="en-US" sz="1100" noProof="0" dirty="0"/>
          </a:p>
        </p:txBody>
      </p:sp>
      <p:sp>
        <p:nvSpPr>
          <p:cNvPr id="38" name="Text 35"/>
          <p:cNvSpPr txBox="1"/>
          <p:nvPr/>
        </p:nvSpPr>
        <p:spPr>
          <a:xfrm>
            <a:off x="8092440" y="5074920"/>
            <a:ext cx="1517904" cy="411480"/>
          </a:xfrm>
          <a:prstGeom prst="rect">
            <a:avLst/>
          </a:prstGeom>
          <a:noFill/>
          <a:ln/>
        </p:spPr>
        <p:txBody>
          <a:bodyPr wrap="square" lIns="0" tIns="0" rIns="0" bIns="0" rtlCol="0" anchor="ctr"/>
          <a:lstStyle/>
          <a:p>
            <a:pPr algn="ctr">
              <a:lnSpc>
                <a:spcPts val="1100"/>
              </a:lnSpc>
            </a:pPr>
            <a:r>
              <a:rPr lang="en-US" sz="900" i="1" noProof="0" dirty="0">
                <a:solidFill>
                  <a:srgbClr val="EAF4F1"/>
                </a:solidFill>
                <a:latin typeface="Arial" pitchFamily="34" charset="0"/>
                <a:ea typeface="Arial" pitchFamily="34" charset="-122"/>
                <a:cs typeface="Arial" pitchFamily="34" charset="-120"/>
              </a:rPr>
              <a:t>satisfactory privacy model </a:t>
            </a:r>
            <a:endParaRPr lang="en-US" sz="900" noProof="0" dirty="0"/>
          </a:p>
        </p:txBody>
      </p:sp>
      <p:sp>
        <p:nvSpPr>
          <p:cNvPr id="39" name="Shape 36"/>
          <p:cNvSpPr/>
          <p:nvPr/>
        </p:nvSpPr>
        <p:spPr>
          <a:xfrm>
            <a:off x="9701784" y="4754880"/>
            <a:ext cx="137160" cy="0"/>
          </a:xfrm>
          <a:prstGeom prst="line">
            <a:avLst/>
          </a:prstGeom>
          <a:noFill/>
          <a:ln w="19050">
            <a:solidFill>
              <a:srgbClr val="6B7B7D"/>
            </a:solidFill>
            <a:prstDash val="solid"/>
            <a:tailEnd type="triangle"/>
          </a:ln>
        </p:spPr>
        <p:txBody>
          <a:bodyPr/>
          <a:lstStyle/>
          <a:p>
            <a:endParaRPr lang="en-US" noProof="0" dirty="0"/>
          </a:p>
        </p:txBody>
      </p:sp>
      <p:sp>
        <p:nvSpPr>
          <p:cNvPr id="40" name="Shape 37"/>
          <p:cNvSpPr/>
          <p:nvPr/>
        </p:nvSpPr>
        <p:spPr>
          <a:xfrm>
            <a:off x="9838944" y="3977640"/>
            <a:ext cx="1700784" cy="1554480"/>
          </a:xfrm>
          <a:prstGeom prst="roundRect">
            <a:avLst>
              <a:gd name="adj" fmla="val 4706"/>
            </a:avLst>
          </a:prstGeom>
          <a:solidFill>
            <a:srgbClr val="7AA7AC"/>
          </a:solidFill>
          <a:ln/>
        </p:spPr>
        <p:txBody>
          <a:bodyPr/>
          <a:lstStyle/>
          <a:p>
            <a:endParaRPr lang="en-US" noProof="0" dirty="0"/>
          </a:p>
        </p:txBody>
      </p:sp>
      <p:sp>
        <p:nvSpPr>
          <p:cNvPr id="41" name="Shape 38"/>
          <p:cNvSpPr/>
          <p:nvPr/>
        </p:nvSpPr>
        <p:spPr>
          <a:xfrm>
            <a:off x="10469880" y="4142232"/>
            <a:ext cx="438912" cy="438912"/>
          </a:xfrm>
          <a:prstGeom prst="ellipse">
            <a:avLst/>
          </a:prstGeom>
          <a:solidFill>
            <a:srgbClr val="FFFFFF"/>
          </a:solidFill>
          <a:ln/>
        </p:spPr>
        <p:txBody>
          <a:bodyPr/>
          <a:lstStyle/>
          <a:p>
            <a:endParaRPr lang="en-US" noProof="0" dirty="0"/>
          </a:p>
        </p:txBody>
      </p:sp>
      <p:sp>
        <p:nvSpPr>
          <p:cNvPr id="42" name="Text 39"/>
          <p:cNvSpPr txBox="1"/>
          <p:nvPr/>
        </p:nvSpPr>
        <p:spPr>
          <a:xfrm>
            <a:off x="10469880" y="4142232"/>
            <a:ext cx="438912" cy="438912"/>
          </a:xfrm>
          <a:prstGeom prst="rect">
            <a:avLst/>
          </a:prstGeom>
          <a:noFill/>
          <a:ln/>
        </p:spPr>
        <p:txBody>
          <a:bodyPr wrap="square" lIns="0" tIns="0" rIns="0" bIns="0" rtlCol="0" anchor="ctr"/>
          <a:lstStyle/>
          <a:p>
            <a:pPr marL="0" indent="0" algn="ctr">
              <a:buNone/>
            </a:pPr>
            <a:r>
              <a:rPr lang="en-US" sz="1900" b="1" noProof="0" dirty="0">
                <a:solidFill>
                  <a:srgbClr val="7AA7AC"/>
                </a:solidFill>
                <a:latin typeface="Arial" pitchFamily="34" charset="0"/>
                <a:ea typeface="Arial" pitchFamily="34" charset="-122"/>
                <a:cs typeface="Arial" pitchFamily="34" charset="-120"/>
              </a:rPr>
              <a:t>6</a:t>
            </a:r>
            <a:endParaRPr lang="en-US" sz="1900" noProof="0" dirty="0"/>
          </a:p>
        </p:txBody>
      </p:sp>
      <p:sp>
        <p:nvSpPr>
          <p:cNvPr id="43" name="Text 40"/>
          <p:cNvSpPr txBox="1"/>
          <p:nvPr/>
        </p:nvSpPr>
        <p:spPr>
          <a:xfrm>
            <a:off x="9930384" y="4636008"/>
            <a:ext cx="1517904" cy="457200"/>
          </a:xfrm>
          <a:prstGeom prst="rect">
            <a:avLst/>
          </a:prstGeom>
          <a:noFill/>
          <a:ln/>
        </p:spPr>
        <p:txBody>
          <a:bodyPr wrap="square" lIns="0" tIns="0" rIns="0" bIns="0" rtlCol="0" anchor="ctr"/>
          <a:lstStyle/>
          <a:p>
            <a:pPr marL="0" indent="0" algn="ctr">
              <a:lnSpc>
                <a:spcPts val="1300"/>
              </a:lnSpc>
              <a:buNone/>
            </a:pPr>
            <a:r>
              <a:rPr lang="en-US" sz="1100" b="1" noProof="0" dirty="0">
                <a:solidFill>
                  <a:srgbClr val="FFFFFF"/>
                </a:solidFill>
                <a:latin typeface="Arial" pitchFamily="34" charset="0"/>
                <a:ea typeface="Arial" pitchFamily="34" charset="-122"/>
                <a:cs typeface="Arial" pitchFamily="34" charset="-120"/>
              </a:rPr>
              <a:t>Apply to Vercelli Data</a:t>
            </a:r>
            <a:endParaRPr lang="en-US" sz="1100" noProof="0" dirty="0"/>
          </a:p>
        </p:txBody>
      </p:sp>
      <p:sp>
        <p:nvSpPr>
          <p:cNvPr id="44" name="Text 41"/>
          <p:cNvSpPr txBox="1"/>
          <p:nvPr/>
        </p:nvSpPr>
        <p:spPr>
          <a:xfrm>
            <a:off x="9930384" y="5074920"/>
            <a:ext cx="1517904" cy="411480"/>
          </a:xfrm>
          <a:prstGeom prst="rect">
            <a:avLst/>
          </a:prstGeom>
          <a:noFill/>
          <a:ln/>
        </p:spPr>
        <p:txBody>
          <a:bodyPr wrap="square" lIns="0" tIns="0" rIns="0" bIns="0" rtlCol="0" anchor="ctr"/>
          <a:lstStyle/>
          <a:p>
            <a:pPr marL="0" indent="0" algn="ctr">
              <a:lnSpc>
                <a:spcPts val="1100"/>
              </a:lnSpc>
              <a:buNone/>
            </a:pPr>
            <a:r>
              <a:rPr lang="en-US" sz="900" i="1" noProof="0" dirty="0">
                <a:solidFill>
                  <a:srgbClr val="EAF4F1"/>
                </a:solidFill>
                <a:latin typeface="Arial" pitchFamily="34" charset="0"/>
                <a:ea typeface="Arial" pitchFamily="34" charset="-122"/>
                <a:cs typeface="Arial" pitchFamily="34" charset="-120"/>
              </a:rPr>
              <a:t>same pipeline, new hospital</a:t>
            </a:r>
            <a:endParaRPr lang="en-US" sz="900" noProof="0" dirty="0"/>
          </a:p>
        </p:txBody>
      </p:sp>
      <p:sp>
        <p:nvSpPr>
          <p:cNvPr id="46" name="Text 43"/>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9</a:t>
            </a:r>
            <a:endParaRPr lang="en-US" sz="1100" noProof="0" dirty="0"/>
          </a:p>
        </p:txBody>
      </p:sp>
      <p:sp>
        <p:nvSpPr>
          <p:cNvPr id="47" name="Oval 46"/>
          <p:cNvSpPr/>
          <p:nvPr/>
        </p:nvSpPr>
        <p:spPr>
          <a:xfrm>
            <a:off x="548640" y="5696712"/>
            <a:ext cx="365760" cy="365760"/>
          </a:xfrm>
          <a:prstGeom prst="ellipse">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1300" b="1" i="0" noProof="0" dirty="0">
                <a:solidFill>
                  <a:srgbClr val="FFFFFF"/>
                </a:solidFill>
                <a:latin typeface="Arial"/>
              </a:rPr>
              <a:t>4</a:t>
            </a:r>
          </a:p>
        </p:txBody>
      </p:sp>
      <p:sp>
        <p:nvSpPr>
          <p:cNvPr id="48" name="Rounded Rectangle 47"/>
          <p:cNvSpPr/>
          <p:nvPr/>
        </p:nvSpPr>
        <p:spPr>
          <a:xfrm>
            <a:off x="1005840" y="5650992"/>
            <a:ext cx="10634472" cy="731520"/>
          </a:xfrm>
          <a:prstGeom prst="roundRect">
            <a:avLst>
              <a:gd name="adj" fmla="val 10000"/>
            </a:avLst>
          </a:prstGeom>
          <a:solidFill>
            <a:srgbClr val="EAF4F1"/>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200" b="1" i="0" noProof="0" dirty="0">
                <a:solidFill>
                  <a:srgbClr val="3F5B5F"/>
                </a:solidFill>
                <a:latin typeface="Arial"/>
              </a:rPr>
              <a:t>About the tests: </a:t>
            </a:r>
            <a:r>
              <a:rPr lang="en-US" sz="1200" b="0" i="0" noProof="0" dirty="0">
                <a:solidFill>
                  <a:srgbClr val="404040"/>
                </a:solidFill>
                <a:latin typeface="Arial"/>
              </a:rPr>
              <a:t>we tested different generalization levels, for </a:t>
            </a:r>
            <a:r>
              <a:rPr lang="en-US" sz="1200" noProof="0" dirty="0">
                <a:solidFill>
                  <a:srgbClr val="404040"/>
                </a:solidFill>
                <a:latin typeface="Arial"/>
              </a:rPr>
              <a:t>example </a:t>
            </a:r>
            <a:r>
              <a:rPr lang="en-US" sz="1200" b="0" i="0" noProof="0" dirty="0">
                <a:solidFill>
                  <a:srgbClr val="404040"/>
                </a:solidFill>
                <a:latin typeface="Arial"/>
              </a:rPr>
              <a:t>date, the age, and sex.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color.png"/>
          <p:cNvPicPr>
            <a:picLocks noChangeAspect="1"/>
          </p:cNvPicPr>
          <p:nvPr/>
        </p:nvPicPr>
        <p:blipFill>
          <a:blip r:embed="rId4"/>
          <a:stretch>
            <a:fillRect/>
          </a:stretch>
        </p:blipFill>
        <p:spPr>
          <a:xfrm>
            <a:off x="10967829" y="316611"/>
            <a:ext cx="945746" cy="956617"/>
          </a:xfrm>
          <a:prstGeom prst="rect">
            <a:avLst/>
          </a:prstGeom>
        </p:spPr>
      </p:pic>
      <p:sp>
        <p:nvSpPr>
          <p:cNvPr id="3" name="Text 0"/>
          <p:cNvSpPr txBox="1"/>
          <p:nvPr/>
        </p:nvSpPr>
        <p:spPr>
          <a:xfrm>
            <a:off x="548640" y="530352"/>
            <a:ext cx="9692640" cy="777240"/>
          </a:xfrm>
          <a:prstGeom prst="rect">
            <a:avLst/>
          </a:prstGeom>
          <a:noFill/>
          <a:ln/>
        </p:spPr>
        <p:txBody>
          <a:bodyPr wrap="square" lIns="0" tIns="0" rIns="0" bIns="0" rtlCol="0" anchor="t"/>
          <a:lstStyle/>
          <a:p>
            <a:pPr marL="0" indent="0">
              <a:lnSpc>
                <a:spcPts val="3100"/>
              </a:lnSpc>
              <a:buNone/>
            </a:pPr>
            <a:r>
              <a:rPr lang="en-US" sz="2700" dirty="0">
                <a:solidFill>
                  <a:srgbClr val="FF6666"/>
                </a:solidFill>
                <a:latin typeface="Arial" pitchFamily="34" charset="0"/>
                <a:ea typeface="Arial" pitchFamily="34" charset="-122"/>
                <a:cs typeface="Arial" pitchFamily="34" charset="-120"/>
              </a:rPr>
              <a:t>ARX Configurations, Torino to Vercelli</a:t>
            </a:r>
            <a:endParaRPr lang="en-US" sz="2700" dirty="0"/>
          </a:p>
        </p:txBody>
      </p:sp>
      <p:sp>
        <p:nvSpPr>
          <p:cNvPr id="5" name="Text 2"/>
          <p:cNvSpPr txBox="1"/>
          <p:nvPr/>
        </p:nvSpPr>
        <p:spPr>
          <a:xfrm>
            <a:off x="548640" y="1298448"/>
            <a:ext cx="10241280" cy="365760"/>
          </a:xfrm>
          <a:prstGeom prst="rect">
            <a:avLst/>
          </a:prstGeom>
          <a:noFill/>
          <a:ln/>
        </p:spPr>
        <p:txBody>
          <a:bodyPr wrap="square" lIns="0" tIns="0" rIns="0" bIns="0" rtlCol="0" anchor="ctr"/>
          <a:lstStyle/>
          <a:p>
            <a:pPr marL="0" indent="0">
              <a:buNone/>
            </a:pPr>
            <a:r>
              <a:rPr lang="en-US" sz="1200" i="1" dirty="0">
                <a:solidFill>
                  <a:srgbClr val="6B7B7D"/>
                </a:solidFill>
                <a:latin typeface="Arial" pitchFamily="34" charset="0"/>
                <a:ea typeface="Arial" pitchFamily="34" charset="-122"/>
                <a:cs typeface="Arial" pitchFamily="34" charset="-120"/>
              </a:rPr>
              <a:t>“% suppressed” is the share of records dropped for failing to meet k = 5 / l = 3 after generalization of QI-variables.</a:t>
            </a:r>
            <a:endParaRPr lang="en-US" sz="1200" dirty="0"/>
          </a:p>
        </p:txBody>
      </p:sp>
      <p:sp>
        <p:nvSpPr>
          <p:cNvPr id="7" name="Shape 3"/>
          <p:cNvSpPr/>
          <p:nvPr/>
        </p:nvSpPr>
        <p:spPr>
          <a:xfrm>
            <a:off x="524077" y="5420181"/>
            <a:ext cx="11202686" cy="1026339"/>
          </a:xfrm>
          <a:prstGeom prst="roundRect">
            <a:avLst>
              <a:gd name="adj" fmla="val 5161"/>
            </a:avLst>
          </a:prstGeom>
          <a:solidFill>
            <a:srgbClr val="EAF4F1"/>
          </a:solidFill>
          <a:ln/>
        </p:spPr>
        <p:txBody>
          <a:bodyPr/>
          <a:lstStyle/>
          <a:p>
            <a:endParaRPr lang="it-IT" dirty="0"/>
          </a:p>
        </p:txBody>
      </p:sp>
      <p:sp>
        <p:nvSpPr>
          <p:cNvPr id="8" name="Text 4"/>
          <p:cNvSpPr txBox="1"/>
          <p:nvPr/>
        </p:nvSpPr>
        <p:spPr>
          <a:xfrm>
            <a:off x="706957" y="5303520"/>
            <a:ext cx="10543032" cy="1417320"/>
          </a:xfrm>
          <a:prstGeom prst="rect">
            <a:avLst/>
          </a:prstGeom>
          <a:noFill/>
          <a:ln/>
        </p:spPr>
        <p:txBody>
          <a:bodyPr wrap="square" lIns="0" tIns="0" rIns="0" bIns="0" rtlCol="0" anchor="ctr"/>
          <a:lstStyle/>
          <a:p>
            <a:pPr>
              <a:lnSpc>
                <a:spcPct val="100000"/>
              </a:lnSpc>
            </a:pPr>
            <a:r>
              <a:rPr lang="en-US" sz="1200" b="1" noProof="0" dirty="0">
                <a:solidFill>
                  <a:srgbClr val="5E777A"/>
                </a:solidFill>
                <a:latin typeface="Arial" pitchFamily="34" charset="0"/>
                <a:ea typeface="Arial" pitchFamily="34" charset="-122"/>
                <a:cs typeface="Arial" pitchFamily="34" charset="-120"/>
              </a:rPr>
              <a:t>* </a:t>
            </a:r>
            <a:r>
              <a:rPr lang="en-US" sz="1200" b="1" noProof="0" dirty="0">
                <a:solidFill>
                  <a:srgbClr val="5E777A"/>
                </a:solidFill>
                <a:latin typeface="Arial" pitchFamily="34" charset="0"/>
                <a:cs typeface="Arial" pitchFamily="34" charset="-120"/>
              </a:rPr>
              <a:t>For Vercelli 2021, the hospital’s data providers confirmed that the “Main Clinical Problem” field was not collected. As all values are missing, this attribute was excluded from the sensitive attributes for that dataset.</a:t>
            </a:r>
          </a:p>
        </p:txBody>
      </p:sp>
      <p:sp>
        <p:nvSpPr>
          <p:cNvPr id="9" name="Text 5"/>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dirty="0">
                <a:solidFill>
                  <a:srgbClr val="6B7B7D"/>
                </a:solidFill>
                <a:latin typeface="Arial" pitchFamily="34" charset="0"/>
                <a:ea typeface="Arial" pitchFamily="34" charset="-122"/>
                <a:cs typeface="Arial" pitchFamily="34" charset="-120"/>
              </a:rPr>
              <a:t>10</a:t>
            </a:r>
            <a:endParaRPr lang="en-US" sz="1100" dirty="0"/>
          </a:p>
        </p:txBody>
      </p:sp>
      <p:graphicFrame>
        <p:nvGraphicFramePr>
          <p:cNvPr id="24" name="Table 0">
            <a:extLst>
              <a:ext uri="{FF2B5EF4-FFF2-40B4-BE49-F238E27FC236}">
                <a16:creationId xmlns:a16="http://schemas.microsoft.com/office/drawing/2014/main" id="{3FF23602-BB09-54FE-5580-8CA473FD9A2A}"/>
              </a:ext>
            </a:extLst>
          </p:cNvPr>
          <p:cNvGraphicFramePr>
            <a:graphicFrameLocks noGrp="1"/>
          </p:cNvGraphicFramePr>
          <p:nvPr>
            <p:extLst>
              <p:ext uri="{D42A27DB-BD31-4B8C-83A1-F6EECF244321}">
                <p14:modId xmlns:p14="http://schemas.microsoft.com/office/powerpoint/2010/main" val="292341379"/>
              </p:ext>
            </p:extLst>
          </p:nvPr>
        </p:nvGraphicFramePr>
        <p:xfrm>
          <a:off x="548640" y="3447289"/>
          <a:ext cx="11178123" cy="1856502"/>
        </p:xfrm>
        <a:graphic>
          <a:graphicData uri="http://schemas.openxmlformats.org/drawingml/2006/table">
            <a:tbl>
              <a:tblPr/>
              <a:tblGrid>
                <a:gridCol w="471275">
                  <a:extLst>
                    <a:ext uri="{9D8B030D-6E8A-4147-A177-3AD203B41FA5}">
                      <a16:colId xmlns:a16="http://schemas.microsoft.com/office/drawing/2014/main" val="20001"/>
                    </a:ext>
                  </a:extLst>
                </a:gridCol>
                <a:gridCol w="447617">
                  <a:extLst>
                    <a:ext uri="{9D8B030D-6E8A-4147-A177-3AD203B41FA5}">
                      <a16:colId xmlns:a16="http://schemas.microsoft.com/office/drawing/2014/main" val="20002"/>
                    </a:ext>
                  </a:extLst>
                </a:gridCol>
                <a:gridCol w="2819227">
                  <a:extLst>
                    <a:ext uri="{9D8B030D-6E8A-4147-A177-3AD203B41FA5}">
                      <a16:colId xmlns:a16="http://schemas.microsoft.com/office/drawing/2014/main" val="3189262597"/>
                    </a:ext>
                  </a:extLst>
                </a:gridCol>
                <a:gridCol w="1557196">
                  <a:extLst>
                    <a:ext uri="{9D8B030D-6E8A-4147-A177-3AD203B41FA5}">
                      <a16:colId xmlns:a16="http://schemas.microsoft.com/office/drawing/2014/main" val="1704070850"/>
                    </a:ext>
                  </a:extLst>
                </a:gridCol>
                <a:gridCol w="1283017">
                  <a:extLst>
                    <a:ext uri="{9D8B030D-6E8A-4147-A177-3AD203B41FA5}">
                      <a16:colId xmlns:a16="http://schemas.microsoft.com/office/drawing/2014/main" val="20005"/>
                    </a:ext>
                  </a:extLst>
                </a:gridCol>
                <a:gridCol w="1628174">
                  <a:extLst>
                    <a:ext uri="{9D8B030D-6E8A-4147-A177-3AD203B41FA5}">
                      <a16:colId xmlns:a16="http://schemas.microsoft.com/office/drawing/2014/main" val="20006"/>
                    </a:ext>
                  </a:extLst>
                </a:gridCol>
                <a:gridCol w="2971617">
                  <a:extLst>
                    <a:ext uri="{9D8B030D-6E8A-4147-A177-3AD203B41FA5}">
                      <a16:colId xmlns:a16="http://schemas.microsoft.com/office/drawing/2014/main" val="20007"/>
                    </a:ext>
                  </a:extLst>
                </a:gridCol>
              </a:tblGrid>
              <a:tr h="612378">
                <a:tc>
                  <a:txBody>
                    <a:bodyPr/>
                    <a:lstStyle/>
                    <a:p>
                      <a:pPr marL="0" indent="0" algn="ctr">
                        <a:buNone/>
                      </a:pPr>
                      <a:r>
                        <a:rPr lang="en-US" sz="1050" b="1" dirty="0">
                          <a:solidFill>
                            <a:schemeClr val="tx1"/>
                          </a:solidFill>
                          <a:latin typeface="Arial" panose="020B0604020202020204" pitchFamily="34" charset="0"/>
                          <a:ea typeface="Arial" charset="0"/>
                          <a:cs typeface="Arial" panose="020B0604020202020204" pitchFamily="34" charset="0"/>
                        </a:rPr>
                        <a:t>K</a:t>
                      </a: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chemeClr val="bg1"/>
                    </a:solidFill>
                  </a:tcPr>
                </a:tc>
                <a:tc>
                  <a:txBody>
                    <a:bodyPr/>
                    <a:lstStyle/>
                    <a:p>
                      <a:pPr marL="0" indent="0" algn="ctr">
                        <a:buNone/>
                      </a:pPr>
                      <a:r>
                        <a:rPr lang="en-US" sz="1050" b="1" dirty="0">
                          <a:solidFill>
                            <a:schemeClr val="tx1"/>
                          </a:solidFill>
                          <a:latin typeface="Arial" panose="020B0604020202020204" pitchFamily="34" charset="0"/>
                          <a:ea typeface="Arial" charset="0"/>
                          <a:cs typeface="Arial" panose="020B0604020202020204" pitchFamily="34" charset="0"/>
                        </a:rPr>
                        <a:t>L</a:t>
                      </a: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chemeClr val="bg1"/>
                    </a:solidFill>
                  </a:tcPr>
                </a:tc>
                <a:tc>
                  <a:txBody>
                    <a:bodyPr/>
                    <a:lstStyle/>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QI</a:t>
                      </a: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6B9EA4"/>
                    </a:solidFill>
                  </a:tcPr>
                </a:tc>
                <a:tc>
                  <a:txBody>
                    <a:bodyPr/>
                    <a:lstStyle/>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SA</a:t>
                      </a: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6666"/>
                    </a:solidFill>
                  </a:tcPr>
                </a:tc>
                <a:tc>
                  <a:txBody>
                    <a:bodyPr/>
                    <a:lstStyle/>
                    <a:p>
                      <a:pPr marL="0" indent="0" algn="ctr">
                        <a:buNone/>
                      </a:pPr>
                      <a:r>
                        <a:rPr lang="en-US" sz="1050" b="1" dirty="0">
                          <a:solidFill>
                            <a:schemeClr val="tx1"/>
                          </a:solidFill>
                          <a:latin typeface="Arial" panose="020B0604020202020204" pitchFamily="34" charset="0"/>
                          <a:ea typeface="Arial" charset="0"/>
                          <a:cs typeface="Arial" panose="020B0604020202020204" pitchFamily="34" charset="0"/>
                        </a:rPr>
                        <a:t>% suppressed</a:t>
                      </a:r>
                    </a:p>
                    <a:p>
                      <a:pPr marL="0" indent="0" algn="ctr">
                        <a:buNone/>
                      </a:pPr>
                      <a:r>
                        <a:rPr lang="en-US" sz="1050" b="1" dirty="0">
                          <a:solidFill>
                            <a:schemeClr val="tx1"/>
                          </a:solidFill>
                          <a:latin typeface="Arial" panose="020B0604020202020204" pitchFamily="34" charset="0"/>
                          <a:ea typeface="Arial" charset="0"/>
                          <a:cs typeface="Arial" panose="020B0604020202020204" pitchFamily="34" charset="0"/>
                        </a:rPr>
                        <a:t>San Giovanni Bosco </a:t>
                      </a:r>
                    </a:p>
                    <a:p>
                      <a:pPr marL="0" indent="0" algn="ctr">
                        <a:buNone/>
                      </a:pPr>
                      <a:r>
                        <a:rPr lang="en-US" sz="1050" b="1" dirty="0">
                          <a:solidFill>
                            <a:schemeClr val="tx1"/>
                          </a:solidFill>
                          <a:latin typeface="Arial" panose="020B0604020202020204" pitchFamily="34" charset="0"/>
                          <a:ea typeface="Arial" charset="0"/>
                          <a:cs typeface="Arial" panose="020B0604020202020204" pitchFamily="34" charset="0"/>
                        </a:rPr>
                        <a:t>(188,421 records)</a:t>
                      </a:r>
                    </a:p>
                    <a:p>
                      <a:pPr marL="0" indent="0" algn="ctr">
                        <a:buNone/>
                      </a:pPr>
                      <a:endParaRPr lang="en-US" sz="1050" b="1" dirty="0">
                        <a:solidFill>
                          <a:schemeClr val="tx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tx1"/>
                          </a:solidFill>
                          <a:latin typeface="Arial" panose="020B0604020202020204" pitchFamily="34" charset="0"/>
                          <a:ea typeface="Arial" charset="0"/>
                          <a:cs typeface="Arial" panose="020B0604020202020204" pitchFamily="34" charset="0"/>
                        </a:rPr>
                        <a:t>% suppressed</a:t>
                      </a:r>
                    </a:p>
                    <a:p>
                      <a:pPr marL="0" indent="0" algn="ctr">
                        <a:buNone/>
                      </a:pPr>
                      <a:r>
                        <a:rPr lang="en-US" sz="1050" b="1" dirty="0">
                          <a:solidFill>
                            <a:schemeClr val="tx1"/>
                          </a:solidFill>
                          <a:latin typeface="Arial" panose="020B0604020202020204" pitchFamily="34" charset="0"/>
                          <a:ea typeface="Arial" charset="0"/>
                          <a:cs typeface="Arial" panose="020B0604020202020204" pitchFamily="34" charset="0"/>
                        </a:rPr>
                        <a:t>Vercelli (2021)*</a:t>
                      </a:r>
                    </a:p>
                    <a:p>
                      <a:pPr marL="0" indent="0" algn="ctr">
                        <a:buNone/>
                      </a:pPr>
                      <a:r>
                        <a:rPr lang="it-IT" sz="1050" b="1" kern="1200" dirty="0">
                          <a:solidFill>
                            <a:schemeClr val="tx1"/>
                          </a:solidFill>
                          <a:effectLst/>
                          <a:latin typeface="Arial" panose="020B0604020202020204" pitchFamily="34" charset="0"/>
                          <a:ea typeface="+mn-ea"/>
                          <a:cs typeface="Arial" panose="020B0604020202020204" pitchFamily="34" charset="0"/>
                        </a:rPr>
                        <a:t>42,627 (records)</a:t>
                      </a:r>
                      <a:endParaRPr lang="en-US" sz="1050" b="1" dirty="0">
                        <a:solidFill>
                          <a:schemeClr val="tx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chemeClr val="tx1"/>
                          </a:solidFill>
                          <a:latin typeface="Arial" panose="020B0604020202020204" pitchFamily="34" charset="0"/>
                          <a:ea typeface="Arial" charset="0"/>
                          <a:cs typeface="Arial" panose="020B0604020202020204" pitchFamily="34" charset="0"/>
                        </a:rPr>
                        <a:t>% suppressed</a:t>
                      </a:r>
                    </a:p>
                    <a:p>
                      <a:pPr marL="0" indent="0" algn="ctr">
                        <a:buNone/>
                      </a:pPr>
                      <a:r>
                        <a:rPr lang="en-US" sz="1050" b="1" dirty="0">
                          <a:solidFill>
                            <a:schemeClr val="tx1"/>
                          </a:solidFill>
                          <a:latin typeface="Arial" panose="020B0604020202020204" pitchFamily="34" charset="0"/>
                          <a:ea typeface="Arial" charset="0"/>
                          <a:cs typeface="Arial" panose="020B0604020202020204" pitchFamily="34" charset="0"/>
                        </a:rPr>
                        <a:t>Vercelli (2022-2023)</a:t>
                      </a:r>
                    </a:p>
                    <a:p>
                      <a:pPr marL="0" indent="0" algn="ctr">
                        <a:buNone/>
                      </a:pPr>
                      <a:r>
                        <a:rPr lang="it-IT" sz="1050" b="1" kern="1200" dirty="0">
                          <a:solidFill>
                            <a:schemeClr val="tx1"/>
                          </a:solidFill>
                          <a:effectLst/>
                          <a:latin typeface="Arial" panose="020B0604020202020204" pitchFamily="34" charset="0"/>
                          <a:ea typeface="+mn-ea"/>
                          <a:cs typeface="Arial" panose="020B0604020202020204" pitchFamily="34" charset="0"/>
                        </a:rPr>
                        <a:t>105,259 (records)</a:t>
                      </a:r>
                      <a:endParaRPr lang="en-US" sz="1050" b="1" dirty="0">
                        <a:solidFill>
                          <a:schemeClr val="tx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chemeClr val="bg1"/>
                    </a:solidFill>
                  </a:tcPr>
                </a:tc>
                <a:extLst>
                  <a:ext uri="{0D108BD9-81ED-4DB2-BD59-A6C34878D82A}">
                    <a16:rowId xmlns:a16="http://schemas.microsoft.com/office/drawing/2014/main" val="3645273435"/>
                  </a:ext>
                </a:extLst>
              </a:tr>
              <a:tr h="804942">
                <a:tc>
                  <a:txBody>
                    <a:bodyPr/>
                    <a:lstStyle/>
                    <a:p>
                      <a:pPr marL="0" indent="0" algn="ctr">
                        <a:buNone/>
                      </a:pPr>
                      <a:r>
                        <a:rPr lang="en-US" sz="1050" b="1" dirty="0">
                          <a:solidFill>
                            <a:srgbClr val="FFFFFF"/>
                          </a:solidFill>
                          <a:latin typeface="Arial" panose="020B0604020202020204" pitchFamily="34" charset="0"/>
                          <a:ea typeface="Arial" pitchFamily="34" charset="-122"/>
                          <a:cs typeface="Arial" panose="020B0604020202020204" pitchFamily="34" charset="0"/>
                        </a:rPr>
                        <a:t>5</a:t>
                      </a:r>
                      <a:endParaRPr lang="en-US" sz="1050" b="1" dirty="0">
                        <a:solidFill>
                          <a:schemeClr val="bg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5E777A"/>
                    </a:solidFill>
                  </a:tcPr>
                </a:tc>
                <a:tc>
                  <a:txBody>
                    <a:bodyPr/>
                    <a:lstStyle/>
                    <a:p>
                      <a:pPr marL="0" indent="0" algn="ctr">
                        <a:buNone/>
                      </a:pPr>
                      <a:r>
                        <a:rPr lang="en-US" sz="1050" b="1" dirty="0">
                          <a:solidFill>
                            <a:srgbClr val="FFFFFF"/>
                          </a:solidFill>
                          <a:latin typeface="Arial" panose="020B0604020202020204" pitchFamily="34" charset="0"/>
                          <a:ea typeface="Arial" pitchFamily="34" charset="-122"/>
                          <a:cs typeface="Arial" panose="020B0604020202020204" pitchFamily="34" charset="0"/>
                        </a:rPr>
                        <a:t>3</a:t>
                      </a:r>
                      <a:endParaRPr lang="en-US" sz="1050" b="1" dirty="0">
                        <a:solidFill>
                          <a:schemeClr val="bg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5E777A"/>
                    </a:solidFill>
                  </a:tcPr>
                </a:tc>
                <a:tc>
                  <a:txBody>
                    <a:bodyPr/>
                    <a:lstStyle/>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ED Triage Date</a:t>
                      </a:r>
                    </a:p>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Age Range</a:t>
                      </a: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6B9EA4"/>
                    </a:solidFill>
                  </a:tcPr>
                </a:tc>
                <a:tc>
                  <a:txBody>
                    <a:bodyPr/>
                    <a:lstStyle/>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Triage Code</a:t>
                      </a:r>
                    </a:p>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Main Problem</a:t>
                      </a:r>
                    </a:p>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Diagnosis</a:t>
                      </a:r>
                    </a:p>
                    <a:p>
                      <a:pPr marL="0" indent="0" algn="ctr">
                        <a:buNone/>
                      </a:pPr>
                      <a:r>
                        <a:rPr lang="en-US" sz="1050" b="1" dirty="0">
                          <a:solidFill>
                            <a:srgbClr val="FFFFFF"/>
                          </a:solidFill>
                          <a:latin typeface="Arial" panose="020B0604020202020204" pitchFamily="34" charset="0"/>
                          <a:ea typeface="Arial" charset="0"/>
                          <a:cs typeface="Arial" panose="020B0604020202020204" pitchFamily="34" charset="0"/>
                        </a:rPr>
                        <a:t>Mode of exit</a:t>
                      </a: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6666"/>
                    </a:solidFill>
                  </a:tcPr>
                </a:tc>
                <a:tc>
                  <a:txBody>
                    <a:bodyPr/>
                    <a:lstStyle/>
                    <a:p>
                      <a:pPr marL="0" indent="0" algn="ctr">
                        <a:buNone/>
                      </a:pPr>
                      <a:r>
                        <a:rPr lang="en-US" sz="1050" b="1" dirty="0">
                          <a:solidFill>
                            <a:srgbClr val="3F5B5F"/>
                          </a:solidFill>
                          <a:latin typeface="Arial" panose="020B0604020202020204" pitchFamily="34" charset="0"/>
                          <a:ea typeface="Arial" pitchFamily="34" charset="-122"/>
                          <a:cs typeface="Arial" panose="020B0604020202020204" pitchFamily="34" charset="0"/>
                        </a:rPr>
                        <a:t>3.4%</a:t>
                      </a:r>
                      <a:endParaRPr lang="en-US" sz="1050" b="1" dirty="0">
                        <a:solidFill>
                          <a:schemeClr val="bg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AF4F1"/>
                    </a:solidFill>
                  </a:tcPr>
                </a:tc>
                <a:tc>
                  <a:txBody>
                    <a:bodyPr/>
                    <a:lstStyle/>
                    <a:p>
                      <a:pPr marL="0" indent="0" algn="ctr">
                        <a:buNone/>
                      </a:pPr>
                      <a:r>
                        <a:rPr lang="en-US" sz="1050" b="1" dirty="0">
                          <a:solidFill>
                            <a:srgbClr val="3F5B5F"/>
                          </a:solidFill>
                          <a:latin typeface="Arial" panose="020B0604020202020204" pitchFamily="34" charset="0"/>
                          <a:ea typeface="Arial" pitchFamily="34" charset="-122"/>
                          <a:cs typeface="Arial" panose="020B0604020202020204" pitchFamily="34" charset="0"/>
                        </a:rPr>
                        <a:t>9.01%</a:t>
                      </a:r>
                      <a:endParaRPr lang="en-US" sz="1050" b="1" dirty="0">
                        <a:solidFill>
                          <a:schemeClr val="bg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AF4F1"/>
                    </a:solidFill>
                  </a:tcPr>
                </a:tc>
                <a:tc>
                  <a:txBody>
                    <a:bodyPr/>
                    <a:lstStyle/>
                    <a:p>
                      <a:pPr marL="0" indent="0" algn="ctr">
                        <a:buNone/>
                      </a:pPr>
                      <a:r>
                        <a:rPr lang="en-US" sz="1050" b="1" dirty="0">
                          <a:solidFill>
                            <a:srgbClr val="3F5B5F"/>
                          </a:solidFill>
                          <a:latin typeface="Arial" panose="020B0604020202020204" pitchFamily="34" charset="0"/>
                          <a:ea typeface="Arial" pitchFamily="34" charset="-122"/>
                          <a:cs typeface="Arial" panose="020B0604020202020204" pitchFamily="34" charset="0"/>
                        </a:rPr>
                        <a:t>7.43%</a:t>
                      </a:r>
                      <a:endParaRPr lang="en-US" sz="1050" b="1" dirty="0">
                        <a:solidFill>
                          <a:schemeClr val="bg1"/>
                        </a:solidFill>
                        <a:latin typeface="Arial" panose="020B0604020202020204" pitchFamily="34" charset="0"/>
                        <a:ea typeface="Arial" charset="0"/>
                        <a:cs typeface="Arial" panose="020B0604020202020204" pitchFamily="34" charset="0"/>
                      </a:endParaRPr>
                    </a:p>
                  </a:txBody>
                  <a:tcP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AF4F1"/>
                    </a:solidFill>
                  </a:tcPr>
                </a:tc>
                <a:extLst>
                  <a:ext uri="{0D108BD9-81ED-4DB2-BD59-A6C34878D82A}">
                    <a16:rowId xmlns:a16="http://schemas.microsoft.com/office/drawing/2014/main" val="10005"/>
                  </a:ext>
                </a:extLst>
              </a:tr>
            </a:tbl>
          </a:graphicData>
        </a:graphic>
      </p:graphicFrame>
      <p:sp>
        <p:nvSpPr>
          <p:cNvPr id="26" name="Shape 2">
            <a:extLst>
              <a:ext uri="{FF2B5EF4-FFF2-40B4-BE49-F238E27FC236}">
                <a16:creationId xmlns:a16="http://schemas.microsoft.com/office/drawing/2014/main" id="{AA3F74E8-3E04-802B-A22F-DF8330FC3D91}"/>
              </a:ext>
            </a:extLst>
          </p:cNvPr>
          <p:cNvSpPr/>
          <p:nvPr/>
        </p:nvSpPr>
        <p:spPr>
          <a:xfrm>
            <a:off x="548640" y="1691640"/>
            <a:ext cx="5349240" cy="1600200"/>
          </a:xfrm>
          <a:prstGeom prst="roundRect">
            <a:avLst>
              <a:gd name="adj" fmla="val 4571"/>
            </a:avLst>
          </a:prstGeom>
          <a:solidFill>
            <a:srgbClr val="FFFFFF"/>
          </a:solidFill>
          <a:ln w="12700">
            <a:solidFill>
              <a:srgbClr val="DCE9E5"/>
            </a:solidFill>
            <a:prstDash val="solid"/>
          </a:ln>
          <a:effectLst>
            <a:outerShdw blurRad="114300" dist="25400" dir="5400000" algn="bl" rotWithShape="0">
              <a:srgbClr val="5E777A">
                <a:alpha val="16000"/>
              </a:srgbClr>
            </a:outerShdw>
          </a:effectLst>
        </p:spPr>
        <p:txBody>
          <a:bodyPr/>
          <a:lstStyle/>
          <a:p>
            <a:endParaRPr lang="it-IT" dirty="0"/>
          </a:p>
        </p:txBody>
      </p:sp>
      <p:sp>
        <p:nvSpPr>
          <p:cNvPr id="28" name="Shape 3">
            <a:extLst>
              <a:ext uri="{FF2B5EF4-FFF2-40B4-BE49-F238E27FC236}">
                <a16:creationId xmlns:a16="http://schemas.microsoft.com/office/drawing/2014/main" id="{36342601-7E1B-2110-95CD-25EF49B2F0DE}"/>
              </a:ext>
            </a:extLst>
          </p:cNvPr>
          <p:cNvSpPr/>
          <p:nvPr/>
        </p:nvSpPr>
        <p:spPr>
          <a:xfrm>
            <a:off x="548640" y="1691640"/>
            <a:ext cx="5349240" cy="54864"/>
          </a:xfrm>
          <a:prstGeom prst="rect">
            <a:avLst/>
          </a:prstGeom>
          <a:solidFill>
            <a:srgbClr val="7AA7AC"/>
          </a:solidFill>
          <a:ln/>
        </p:spPr>
        <p:txBody>
          <a:bodyPr/>
          <a:lstStyle/>
          <a:p>
            <a:endParaRPr lang="it-IT" dirty="0"/>
          </a:p>
        </p:txBody>
      </p:sp>
      <p:sp>
        <p:nvSpPr>
          <p:cNvPr id="30" name="Text 4">
            <a:extLst>
              <a:ext uri="{FF2B5EF4-FFF2-40B4-BE49-F238E27FC236}">
                <a16:creationId xmlns:a16="http://schemas.microsoft.com/office/drawing/2014/main" id="{0574C7D8-EE24-4792-B056-20C1979F17F8}"/>
              </a:ext>
            </a:extLst>
          </p:cNvPr>
          <p:cNvSpPr txBox="1"/>
          <p:nvPr/>
        </p:nvSpPr>
        <p:spPr>
          <a:xfrm>
            <a:off x="804672" y="1856232"/>
            <a:ext cx="4837176" cy="320040"/>
          </a:xfrm>
          <a:prstGeom prst="rect">
            <a:avLst/>
          </a:prstGeom>
          <a:noFill/>
          <a:ln/>
        </p:spPr>
        <p:txBody>
          <a:bodyPr wrap="square" lIns="0" tIns="0" rIns="0" bIns="0" rtlCol="0" anchor="ctr"/>
          <a:lstStyle/>
          <a:p>
            <a:pPr marL="0" indent="0">
              <a:buNone/>
            </a:pPr>
            <a:r>
              <a:rPr lang="en-US" sz="1550" b="1" dirty="0">
                <a:solidFill>
                  <a:srgbClr val="5E777A"/>
                </a:solidFill>
                <a:latin typeface="Arial" pitchFamily="34" charset="0"/>
                <a:ea typeface="Arial" pitchFamily="34" charset="-122"/>
                <a:cs typeface="Arial" pitchFamily="34" charset="-120"/>
              </a:rPr>
              <a:t>k-anonymity</a:t>
            </a:r>
            <a:endParaRPr lang="en-US" sz="1550" dirty="0"/>
          </a:p>
        </p:txBody>
      </p:sp>
      <p:sp>
        <p:nvSpPr>
          <p:cNvPr id="32" name="Text 5">
            <a:extLst>
              <a:ext uri="{FF2B5EF4-FFF2-40B4-BE49-F238E27FC236}">
                <a16:creationId xmlns:a16="http://schemas.microsoft.com/office/drawing/2014/main" id="{42F9187F-6C17-CB56-D19A-13763FEBE9EC}"/>
              </a:ext>
            </a:extLst>
          </p:cNvPr>
          <p:cNvSpPr txBox="1"/>
          <p:nvPr/>
        </p:nvSpPr>
        <p:spPr>
          <a:xfrm>
            <a:off x="804672" y="2240280"/>
            <a:ext cx="4837176" cy="502920"/>
          </a:xfrm>
          <a:prstGeom prst="rect">
            <a:avLst/>
          </a:prstGeom>
          <a:noFill/>
          <a:ln/>
        </p:spPr>
        <p:txBody>
          <a:bodyPr wrap="square" lIns="0" tIns="0" rIns="0" bIns="0" rtlCol="0" anchor="ctr"/>
          <a:lstStyle/>
          <a:p>
            <a:pPr marL="0" indent="0">
              <a:lnSpc>
                <a:spcPts val="1400"/>
              </a:lnSpc>
              <a:buNone/>
            </a:pPr>
            <a:r>
              <a:rPr lang="en-US" sz="1100" dirty="0">
                <a:solidFill>
                  <a:srgbClr val="404040"/>
                </a:solidFill>
                <a:latin typeface="Arial" pitchFamily="34" charset="0"/>
                <a:ea typeface="Arial" pitchFamily="34" charset="-122"/>
                <a:cs typeface="Arial" pitchFamily="34" charset="-120"/>
              </a:rPr>
              <a:t>Every combination of QI values is shared by at least k records.</a:t>
            </a:r>
            <a:endParaRPr lang="en-US" sz="1100" dirty="0"/>
          </a:p>
        </p:txBody>
      </p:sp>
      <p:sp>
        <p:nvSpPr>
          <p:cNvPr id="34" name="Text 6">
            <a:extLst>
              <a:ext uri="{FF2B5EF4-FFF2-40B4-BE49-F238E27FC236}">
                <a16:creationId xmlns:a16="http://schemas.microsoft.com/office/drawing/2014/main" id="{398DB79F-1FFE-4527-6350-3FEDA7E9CE9E}"/>
              </a:ext>
            </a:extLst>
          </p:cNvPr>
          <p:cNvSpPr txBox="1"/>
          <p:nvPr/>
        </p:nvSpPr>
        <p:spPr>
          <a:xfrm>
            <a:off x="804672" y="2743200"/>
            <a:ext cx="4837176" cy="502920"/>
          </a:xfrm>
          <a:prstGeom prst="rect">
            <a:avLst/>
          </a:prstGeom>
          <a:noFill/>
          <a:ln/>
        </p:spPr>
        <p:txBody>
          <a:bodyPr wrap="square" lIns="0" tIns="0" rIns="0" bIns="0" rtlCol="0" anchor="ctr"/>
          <a:lstStyle/>
          <a:p>
            <a:pPr marL="0" indent="0">
              <a:lnSpc>
                <a:spcPts val="1300"/>
              </a:lnSpc>
              <a:buNone/>
            </a:pPr>
            <a:r>
              <a:rPr lang="en-US" sz="1100" b="1" i="1" dirty="0">
                <a:solidFill>
                  <a:srgbClr val="6B7B7D"/>
                </a:solidFill>
                <a:latin typeface="Arial" pitchFamily="34" charset="0"/>
                <a:ea typeface="Arial" pitchFamily="34" charset="-122"/>
                <a:cs typeface="Arial" pitchFamily="34" charset="-120"/>
              </a:rPr>
              <a:t>Adopted value: k = 5.</a:t>
            </a:r>
            <a:endParaRPr lang="en-US" sz="1100" b="1" dirty="0"/>
          </a:p>
        </p:txBody>
      </p:sp>
      <p:sp>
        <p:nvSpPr>
          <p:cNvPr id="36" name="Shape 7">
            <a:extLst>
              <a:ext uri="{FF2B5EF4-FFF2-40B4-BE49-F238E27FC236}">
                <a16:creationId xmlns:a16="http://schemas.microsoft.com/office/drawing/2014/main" id="{090431B9-0B8F-1A7D-5ACD-3FDF01565FC5}"/>
              </a:ext>
            </a:extLst>
          </p:cNvPr>
          <p:cNvSpPr/>
          <p:nvPr/>
        </p:nvSpPr>
        <p:spPr>
          <a:xfrm>
            <a:off x="6126480" y="1691640"/>
            <a:ext cx="5349240" cy="1600200"/>
          </a:xfrm>
          <a:prstGeom prst="roundRect">
            <a:avLst>
              <a:gd name="adj" fmla="val 4571"/>
            </a:avLst>
          </a:prstGeom>
          <a:solidFill>
            <a:srgbClr val="FFFFFF"/>
          </a:solidFill>
          <a:ln w="12700">
            <a:solidFill>
              <a:srgbClr val="DCE9E5"/>
            </a:solidFill>
            <a:prstDash val="solid"/>
          </a:ln>
          <a:effectLst>
            <a:outerShdw blurRad="114300" dist="25400" dir="5400000" algn="bl" rotWithShape="0">
              <a:srgbClr val="5E777A">
                <a:alpha val="16000"/>
              </a:srgbClr>
            </a:outerShdw>
          </a:effectLst>
        </p:spPr>
        <p:txBody>
          <a:bodyPr/>
          <a:lstStyle/>
          <a:p>
            <a:endParaRPr lang="it-IT" dirty="0"/>
          </a:p>
        </p:txBody>
      </p:sp>
      <p:sp>
        <p:nvSpPr>
          <p:cNvPr id="38" name="Shape 8">
            <a:extLst>
              <a:ext uri="{FF2B5EF4-FFF2-40B4-BE49-F238E27FC236}">
                <a16:creationId xmlns:a16="http://schemas.microsoft.com/office/drawing/2014/main" id="{83620A32-AEF3-EEDC-5472-1C080CD6942B}"/>
              </a:ext>
            </a:extLst>
          </p:cNvPr>
          <p:cNvSpPr/>
          <p:nvPr/>
        </p:nvSpPr>
        <p:spPr>
          <a:xfrm>
            <a:off x="6126480" y="1691640"/>
            <a:ext cx="5349240" cy="54864"/>
          </a:xfrm>
          <a:prstGeom prst="rect">
            <a:avLst/>
          </a:prstGeom>
          <a:solidFill>
            <a:srgbClr val="FF6666"/>
          </a:solidFill>
          <a:ln/>
        </p:spPr>
        <p:txBody>
          <a:bodyPr/>
          <a:lstStyle/>
          <a:p>
            <a:endParaRPr lang="it-IT" dirty="0"/>
          </a:p>
        </p:txBody>
      </p:sp>
      <p:sp>
        <p:nvSpPr>
          <p:cNvPr id="40" name="Text 9">
            <a:extLst>
              <a:ext uri="{FF2B5EF4-FFF2-40B4-BE49-F238E27FC236}">
                <a16:creationId xmlns:a16="http://schemas.microsoft.com/office/drawing/2014/main" id="{08D10E1E-38F4-32A0-E416-E615C16E54F3}"/>
              </a:ext>
            </a:extLst>
          </p:cNvPr>
          <p:cNvSpPr txBox="1"/>
          <p:nvPr/>
        </p:nvSpPr>
        <p:spPr>
          <a:xfrm>
            <a:off x="6382512" y="1856232"/>
            <a:ext cx="4837176" cy="320040"/>
          </a:xfrm>
          <a:prstGeom prst="rect">
            <a:avLst/>
          </a:prstGeom>
          <a:noFill/>
          <a:ln/>
        </p:spPr>
        <p:txBody>
          <a:bodyPr wrap="square" lIns="0" tIns="0" rIns="0" bIns="0" rtlCol="0" anchor="ctr"/>
          <a:lstStyle/>
          <a:p>
            <a:pPr marL="0" indent="0">
              <a:buNone/>
            </a:pPr>
            <a:r>
              <a:rPr lang="en-US" sz="1550" b="1" dirty="0">
                <a:solidFill>
                  <a:srgbClr val="5E777A"/>
                </a:solidFill>
                <a:latin typeface="Arial" pitchFamily="34" charset="0"/>
                <a:ea typeface="Arial" pitchFamily="34" charset="-122"/>
                <a:cs typeface="Arial" pitchFamily="34" charset="-120"/>
              </a:rPr>
              <a:t>Distinct l-diversity</a:t>
            </a:r>
            <a:endParaRPr lang="en-US" sz="1550" dirty="0"/>
          </a:p>
        </p:txBody>
      </p:sp>
      <p:sp>
        <p:nvSpPr>
          <p:cNvPr id="42" name="Text 10">
            <a:extLst>
              <a:ext uri="{FF2B5EF4-FFF2-40B4-BE49-F238E27FC236}">
                <a16:creationId xmlns:a16="http://schemas.microsoft.com/office/drawing/2014/main" id="{85DFEE41-5F2E-4AE1-AD1F-C8E4065F325F}"/>
              </a:ext>
            </a:extLst>
          </p:cNvPr>
          <p:cNvSpPr txBox="1"/>
          <p:nvPr/>
        </p:nvSpPr>
        <p:spPr>
          <a:xfrm>
            <a:off x="6382512" y="2240280"/>
            <a:ext cx="4837176" cy="502920"/>
          </a:xfrm>
          <a:prstGeom prst="rect">
            <a:avLst/>
          </a:prstGeom>
          <a:noFill/>
          <a:ln/>
        </p:spPr>
        <p:txBody>
          <a:bodyPr wrap="square" lIns="0" tIns="0" rIns="0" bIns="0" rtlCol="0" anchor="ctr"/>
          <a:lstStyle/>
          <a:p>
            <a:pPr marL="0" indent="0">
              <a:lnSpc>
                <a:spcPts val="1400"/>
              </a:lnSpc>
              <a:buNone/>
            </a:pPr>
            <a:r>
              <a:rPr lang="en-US" sz="1100" dirty="0">
                <a:solidFill>
                  <a:srgbClr val="404040"/>
                </a:solidFill>
                <a:latin typeface="Arial" pitchFamily="34" charset="0"/>
                <a:ea typeface="Arial" pitchFamily="34" charset="-122"/>
                <a:cs typeface="Arial" pitchFamily="34" charset="-120"/>
              </a:rPr>
              <a:t>Each k-anonymous group also contains at least l well-represented sensitive values.</a:t>
            </a:r>
            <a:endParaRPr lang="en-US" sz="1100" dirty="0"/>
          </a:p>
        </p:txBody>
      </p:sp>
      <p:sp>
        <p:nvSpPr>
          <p:cNvPr id="44" name="Text 11">
            <a:extLst>
              <a:ext uri="{FF2B5EF4-FFF2-40B4-BE49-F238E27FC236}">
                <a16:creationId xmlns:a16="http://schemas.microsoft.com/office/drawing/2014/main" id="{DC0A7379-2D68-6F78-9B91-078C3164CFAC}"/>
              </a:ext>
            </a:extLst>
          </p:cNvPr>
          <p:cNvSpPr txBox="1"/>
          <p:nvPr/>
        </p:nvSpPr>
        <p:spPr>
          <a:xfrm>
            <a:off x="6382512" y="2743200"/>
            <a:ext cx="4837176" cy="502920"/>
          </a:xfrm>
          <a:prstGeom prst="rect">
            <a:avLst/>
          </a:prstGeom>
          <a:noFill/>
          <a:ln/>
        </p:spPr>
        <p:txBody>
          <a:bodyPr wrap="square" lIns="0" tIns="0" rIns="0" bIns="0" rtlCol="0" anchor="ctr"/>
          <a:lstStyle/>
          <a:p>
            <a:pPr marL="0" indent="0">
              <a:lnSpc>
                <a:spcPts val="1300"/>
              </a:lnSpc>
              <a:buNone/>
            </a:pPr>
            <a:r>
              <a:rPr lang="en-US" sz="1100" b="1" i="1" dirty="0">
                <a:solidFill>
                  <a:srgbClr val="6B7B7D"/>
                </a:solidFill>
                <a:latin typeface="Arial" pitchFamily="34" charset="0"/>
                <a:ea typeface="Arial" pitchFamily="34" charset="-122"/>
                <a:cs typeface="Arial" pitchFamily="34" charset="-120"/>
              </a:rPr>
              <a:t>Adopted value: l = 3 for all SA attributes</a:t>
            </a:r>
            <a:endParaRPr lang="en-US" sz="11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color.png"/>
          <p:cNvPicPr>
            <a:picLocks noChangeAspect="1"/>
          </p:cNvPicPr>
          <p:nvPr/>
        </p:nvPicPr>
        <p:blipFill>
          <a:blip r:embed="rId4"/>
          <a:stretch>
            <a:fillRect/>
          </a:stretch>
        </p:blipFill>
        <p:spPr>
          <a:xfrm>
            <a:off x="10967829" y="316611"/>
            <a:ext cx="945746" cy="956617"/>
          </a:xfrm>
          <a:prstGeom prst="rect">
            <a:avLst/>
          </a:prstGeom>
        </p:spPr>
      </p:pic>
      <p:sp>
        <p:nvSpPr>
          <p:cNvPr id="3" name="Text 0"/>
          <p:cNvSpPr txBox="1"/>
          <p:nvPr/>
        </p:nvSpPr>
        <p:spPr>
          <a:xfrm>
            <a:off x="548640" y="530352"/>
            <a:ext cx="9692640" cy="777240"/>
          </a:xfrm>
          <a:prstGeom prst="rect">
            <a:avLst/>
          </a:prstGeom>
          <a:noFill/>
          <a:ln/>
        </p:spPr>
        <p:txBody>
          <a:bodyPr wrap="square" lIns="0" tIns="0" rIns="0" bIns="0" rtlCol="0" anchor="t"/>
          <a:lstStyle/>
          <a:p>
            <a:pPr marL="0" indent="0">
              <a:lnSpc>
                <a:spcPts val="3100"/>
              </a:lnSpc>
              <a:buNone/>
            </a:pPr>
            <a:r>
              <a:rPr lang="en-US" sz="2700" noProof="0" dirty="0">
                <a:solidFill>
                  <a:srgbClr val="FF6666"/>
                </a:solidFill>
                <a:latin typeface="Arial" pitchFamily="34" charset="0"/>
                <a:ea typeface="Arial" pitchFamily="34" charset="-122"/>
                <a:cs typeface="Arial" pitchFamily="34" charset="-120"/>
              </a:rPr>
              <a:t>Privacy Models: the result</a:t>
            </a:r>
            <a:endParaRPr lang="en-US" sz="2700" noProof="0" dirty="0"/>
          </a:p>
        </p:txBody>
      </p:sp>
      <p:sp>
        <p:nvSpPr>
          <p:cNvPr id="15" name="Shape 12"/>
          <p:cNvSpPr/>
          <p:nvPr/>
        </p:nvSpPr>
        <p:spPr>
          <a:xfrm>
            <a:off x="472439" y="5260539"/>
            <a:ext cx="10873744" cy="722376"/>
          </a:xfrm>
          <a:prstGeom prst="roundRect">
            <a:avLst>
              <a:gd name="adj" fmla="val 12308"/>
            </a:avLst>
          </a:prstGeom>
          <a:solidFill>
            <a:srgbClr val="EAF4F1"/>
          </a:solidFill>
          <a:ln/>
        </p:spPr>
        <p:txBody>
          <a:bodyPr/>
          <a:lstStyle/>
          <a:p>
            <a:pPr algn="ctr">
              <a:lnSpc>
                <a:spcPts val="1400"/>
              </a:lnSpc>
            </a:pPr>
            <a:r>
              <a:rPr lang="en-US" sz="1400" i="1" dirty="0">
                <a:solidFill>
                  <a:srgbClr val="6B7B7D"/>
                </a:solidFill>
                <a:latin typeface="Arial" pitchFamily="34" charset="0"/>
                <a:ea typeface="Arial" pitchFamily="34" charset="-122"/>
                <a:cs typeface="Arial" pitchFamily="34" charset="-120"/>
              </a:rPr>
              <a:t>No record can be isolated (k = 5), and no sensitive value can be inferred with certainty.</a:t>
            </a:r>
            <a:endParaRPr lang="en-US" sz="1400" noProof="0" dirty="0"/>
          </a:p>
        </p:txBody>
      </p:sp>
      <p:sp>
        <p:nvSpPr>
          <p:cNvPr id="17" name="Shape 14"/>
          <p:cNvSpPr/>
          <p:nvPr/>
        </p:nvSpPr>
        <p:spPr>
          <a:xfrm>
            <a:off x="464818" y="1898522"/>
            <a:ext cx="10927080" cy="3097911"/>
          </a:xfrm>
          <a:prstGeom prst="roundRect">
            <a:avLst>
              <a:gd name="adj" fmla="val 2985"/>
            </a:avLst>
          </a:prstGeom>
          <a:solidFill>
            <a:srgbClr val="FFFFFF"/>
          </a:solidFill>
          <a:ln w="12700">
            <a:solidFill>
              <a:srgbClr val="DCE9E5"/>
            </a:solidFill>
            <a:prstDash val="solid"/>
          </a:ln>
          <a:effectLst>
            <a:outerShdw blurRad="114300" dist="25400" dir="5400000" algn="bl" rotWithShape="0">
              <a:srgbClr val="5E777A">
                <a:alpha val="16000"/>
              </a:srgbClr>
            </a:outerShdw>
          </a:effectLst>
        </p:spPr>
        <p:txBody>
          <a:bodyPr/>
          <a:lstStyle/>
          <a:p>
            <a:endParaRPr lang="en-US" noProof="0" dirty="0"/>
          </a:p>
        </p:txBody>
      </p:sp>
      <p:sp>
        <p:nvSpPr>
          <p:cNvPr id="18" name="Text 15"/>
          <p:cNvSpPr txBox="1"/>
          <p:nvPr/>
        </p:nvSpPr>
        <p:spPr>
          <a:xfrm>
            <a:off x="632460" y="1965007"/>
            <a:ext cx="10553702" cy="274320"/>
          </a:xfrm>
          <a:prstGeom prst="rect">
            <a:avLst/>
          </a:prstGeom>
          <a:noFill/>
          <a:ln/>
        </p:spPr>
        <p:txBody>
          <a:bodyPr wrap="square" lIns="0" tIns="0" rIns="0" bIns="0" rtlCol="0" anchor="ctr"/>
          <a:lstStyle/>
          <a:p>
            <a:pPr marL="0" indent="0">
              <a:buNone/>
            </a:pPr>
            <a:r>
              <a:rPr lang="en-US" sz="1250" b="1" noProof="0" dirty="0">
                <a:solidFill>
                  <a:srgbClr val="5E777A"/>
                </a:solidFill>
                <a:latin typeface="Arial" pitchFamily="34" charset="0"/>
                <a:ea typeface="Arial" pitchFamily="34" charset="-122"/>
                <a:cs typeface="Arial" pitchFamily="34" charset="-120"/>
              </a:rPr>
              <a:t>Example: one equivalence group at k=5, l=3, the minimal class size of San Giovanni Bosco (Torino)</a:t>
            </a:r>
            <a:endParaRPr lang="en-US" sz="1250" noProof="0" dirty="0"/>
          </a:p>
        </p:txBody>
      </p:sp>
      <p:graphicFrame>
        <p:nvGraphicFramePr>
          <p:cNvPr id="19" name="Table 0"/>
          <p:cNvGraphicFramePr>
            <a:graphicFrameLocks noGrp="1"/>
          </p:cNvGraphicFramePr>
          <p:nvPr>
            <p:extLst>
              <p:ext uri="{D42A27DB-BD31-4B8C-83A1-F6EECF244321}">
                <p14:modId xmlns:p14="http://schemas.microsoft.com/office/powerpoint/2010/main" val="4229399324"/>
              </p:ext>
            </p:extLst>
          </p:nvPr>
        </p:nvGraphicFramePr>
        <p:xfrm>
          <a:off x="548639" y="2328290"/>
          <a:ext cx="10759438" cy="2558843"/>
        </p:xfrm>
        <a:graphic>
          <a:graphicData uri="http://schemas.openxmlformats.org/drawingml/2006/table">
            <a:tbl>
              <a:tblPr/>
              <a:tblGrid>
                <a:gridCol w="1344099">
                  <a:extLst>
                    <a:ext uri="{9D8B030D-6E8A-4147-A177-3AD203B41FA5}">
                      <a16:colId xmlns:a16="http://schemas.microsoft.com/office/drawing/2014/main" val="20000"/>
                    </a:ext>
                  </a:extLst>
                </a:gridCol>
                <a:gridCol w="709577">
                  <a:extLst>
                    <a:ext uri="{9D8B030D-6E8A-4147-A177-3AD203B41FA5}">
                      <a16:colId xmlns:a16="http://schemas.microsoft.com/office/drawing/2014/main" val="20001"/>
                    </a:ext>
                  </a:extLst>
                </a:gridCol>
                <a:gridCol w="1198286">
                  <a:extLst>
                    <a:ext uri="{9D8B030D-6E8A-4147-A177-3AD203B41FA5}">
                      <a16:colId xmlns:a16="http://schemas.microsoft.com/office/drawing/2014/main" val="20002"/>
                    </a:ext>
                  </a:extLst>
                </a:gridCol>
                <a:gridCol w="1981780">
                  <a:extLst>
                    <a:ext uri="{9D8B030D-6E8A-4147-A177-3AD203B41FA5}">
                      <a16:colId xmlns:a16="http://schemas.microsoft.com/office/drawing/2014/main" val="20003"/>
                    </a:ext>
                  </a:extLst>
                </a:gridCol>
                <a:gridCol w="882496">
                  <a:extLst>
                    <a:ext uri="{9D8B030D-6E8A-4147-A177-3AD203B41FA5}">
                      <a16:colId xmlns:a16="http://schemas.microsoft.com/office/drawing/2014/main" val="2862501258"/>
                    </a:ext>
                  </a:extLst>
                </a:gridCol>
                <a:gridCol w="2321600">
                  <a:extLst>
                    <a:ext uri="{9D8B030D-6E8A-4147-A177-3AD203B41FA5}">
                      <a16:colId xmlns:a16="http://schemas.microsoft.com/office/drawing/2014/main" val="210594422"/>
                    </a:ext>
                  </a:extLst>
                </a:gridCol>
                <a:gridCol w="2321600">
                  <a:extLst>
                    <a:ext uri="{9D8B030D-6E8A-4147-A177-3AD203B41FA5}">
                      <a16:colId xmlns:a16="http://schemas.microsoft.com/office/drawing/2014/main" val="1071859899"/>
                    </a:ext>
                  </a:extLst>
                </a:gridCol>
              </a:tblGrid>
              <a:tr h="652654">
                <a:tc>
                  <a:txBody>
                    <a:bodyPr/>
                    <a:lstStyle/>
                    <a:p>
                      <a:pPr marL="0" indent="0" algn="ctr">
                        <a:buNone/>
                      </a:pPr>
                      <a:r>
                        <a:rPr lang="en-US" sz="1050" b="1" noProof="0" dirty="0">
                          <a:solidFill>
                            <a:srgbClr val="FFFFFF"/>
                          </a:solidFill>
                          <a:latin typeface="Arial" pitchFamily="34" charset="0"/>
                          <a:ea typeface="Arial" pitchFamily="34" charset="-122"/>
                          <a:cs typeface="Arial" pitchFamily="34" charset="-120"/>
                        </a:rPr>
                        <a:t>QI: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noProof="0" dirty="0">
                          <a:solidFill>
                            <a:srgbClr val="FFFFFF"/>
                          </a:solidFill>
                          <a:latin typeface="Arial" pitchFamily="34" charset="0"/>
                          <a:ea typeface="Arial" pitchFamily="34" charset="-122"/>
                          <a:cs typeface="Arial" pitchFamily="34" charset="-120"/>
                        </a:rPr>
                        <a:t> ED Triage Date</a:t>
                      </a:r>
                      <a:endParaRPr lang="en-US" sz="1050" b="1" noProof="0" dirty="0">
                        <a:solidFill>
                          <a:schemeClr val="bg1"/>
                        </a:solidFill>
                        <a:latin typeface="Arial" charset="0"/>
                        <a:ea typeface="Arial" charset="0"/>
                        <a:cs typeface="Arial" charset="0"/>
                      </a:endParaRPr>
                    </a:p>
                    <a:p>
                      <a:pPr marL="0" indent="0" algn="ctr">
                        <a:buNone/>
                      </a:pPr>
                      <a:r>
                        <a:rPr lang="en-US" sz="1050" b="1" noProof="0" dirty="0">
                          <a:solidFill>
                            <a:srgbClr val="FFFFFF"/>
                          </a:solidFill>
                          <a:latin typeface="Arial" pitchFamily="34" charset="0"/>
                          <a:ea typeface="Arial" pitchFamily="34" charset="-122"/>
                          <a:cs typeface="Arial" pitchFamily="34" charset="-120"/>
                        </a:rPr>
                        <a:t> </a:t>
                      </a:r>
                      <a:endParaRPr lang="en-US" sz="1050" b="1" noProof="0" dirty="0">
                        <a:solidFill>
                          <a:schemeClr val="bg1"/>
                        </a:solidFill>
                        <a:latin typeface="Arial" charset="0"/>
                        <a:ea typeface="Arial" charset="0"/>
                        <a:cs typeface="Arial" charset="0"/>
                      </a:endParaRPr>
                    </a:p>
                  </a:txBody>
                  <a:tcPr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6B9EA4"/>
                    </a:solidFill>
                  </a:tcPr>
                </a:tc>
                <a:tc>
                  <a:txBody>
                    <a:bodyPr/>
                    <a:lstStyle/>
                    <a:p>
                      <a:pPr marL="0" indent="0" algn="ctr">
                        <a:buNone/>
                      </a:pPr>
                      <a:r>
                        <a:rPr lang="en-US" sz="1050" b="1" noProof="0" dirty="0">
                          <a:solidFill>
                            <a:srgbClr val="FFFFFF"/>
                          </a:solidFill>
                          <a:latin typeface="Arial" pitchFamily="34" charset="0"/>
                          <a:ea typeface="Arial" pitchFamily="34" charset="-122"/>
                          <a:cs typeface="Arial" pitchFamily="34" charset="-120"/>
                        </a:rPr>
                        <a:t>SA:</a:t>
                      </a:r>
                    </a:p>
                    <a:p>
                      <a:pPr marL="0" indent="0" algn="ctr">
                        <a:buNone/>
                      </a:pPr>
                      <a:r>
                        <a:rPr lang="en-US" sz="1050" b="1" noProof="0" dirty="0">
                          <a:solidFill>
                            <a:srgbClr val="FFFFFF"/>
                          </a:solidFill>
                          <a:latin typeface="Arial" pitchFamily="34" charset="0"/>
                          <a:ea typeface="Arial" pitchFamily="34" charset="-122"/>
                          <a:cs typeface="Arial" pitchFamily="34" charset="-120"/>
                        </a:rPr>
                        <a:t>Triage Code</a:t>
                      </a:r>
                      <a:endParaRPr lang="en-US" sz="1050" b="1" noProof="0" dirty="0">
                        <a:solidFill>
                          <a:schemeClr val="bg1"/>
                        </a:solidFill>
                        <a:latin typeface="Arial" charset="0"/>
                        <a:ea typeface="Arial" charset="0"/>
                        <a:cs typeface="Arial" charset="0"/>
                      </a:endParaRPr>
                    </a:p>
                  </a:txBody>
                  <a:tcPr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6666"/>
                    </a:solidFill>
                  </a:tcPr>
                </a:tc>
                <a:tc>
                  <a:txBody>
                    <a:bodyPr/>
                    <a:lstStyle/>
                    <a:p>
                      <a:pPr marL="0" indent="0" algn="ctr">
                        <a:buNone/>
                      </a:pPr>
                      <a:r>
                        <a:rPr lang="en-US" sz="1050" b="1" noProof="0" dirty="0">
                          <a:solidFill>
                            <a:srgbClr val="FFFFFF"/>
                          </a:solidFill>
                          <a:latin typeface="Arial" pitchFamily="34" charset="0"/>
                          <a:ea typeface="Arial" pitchFamily="34" charset="-122"/>
                          <a:cs typeface="Arial" pitchFamily="34" charset="-120"/>
                        </a:rPr>
                        <a:t>QI: </a:t>
                      </a:r>
                    </a:p>
                    <a:p>
                      <a:pPr marL="0" indent="0" algn="ctr">
                        <a:buNone/>
                      </a:pPr>
                      <a:r>
                        <a:rPr lang="en-US" sz="1050" b="1" noProof="0" dirty="0">
                          <a:solidFill>
                            <a:srgbClr val="FFFFFF"/>
                          </a:solidFill>
                          <a:latin typeface="Arial" pitchFamily="34" charset="0"/>
                          <a:ea typeface="Arial" pitchFamily="34" charset="-122"/>
                          <a:cs typeface="Arial" pitchFamily="34" charset="-120"/>
                        </a:rPr>
                        <a:t>Age Range</a:t>
                      </a:r>
                      <a:endParaRPr lang="en-US" sz="1050" b="1" noProof="0" dirty="0">
                        <a:solidFill>
                          <a:schemeClr val="bg1"/>
                        </a:solidFill>
                        <a:latin typeface="Arial" charset="0"/>
                        <a:ea typeface="Arial" charset="0"/>
                        <a:cs typeface="Arial" charset="0"/>
                      </a:endParaRPr>
                    </a:p>
                  </a:txBody>
                  <a:tcPr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6B9EA4"/>
                    </a:solidFill>
                  </a:tcPr>
                </a:tc>
                <a:tc>
                  <a:txBody>
                    <a:bodyPr/>
                    <a:lstStyle/>
                    <a:p>
                      <a:pPr marL="0" indent="0" algn="ctr">
                        <a:buNone/>
                      </a:pPr>
                      <a:r>
                        <a:rPr lang="en-US" sz="1050" b="1" noProof="0" dirty="0">
                          <a:solidFill>
                            <a:srgbClr val="3A3A3A"/>
                          </a:solidFill>
                          <a:latin typeface="Arial" pitchFamily="34" charset="0"/>
                          <a:ea typeface="Arial" pitchFamily="34" charset="-122"/>
                          <a:cs typeface="Arial" pitchFamily="34" charset="-120"/>
                        </a:rPr>
                        <a:t>NS:</a:t>
                      </a:r>
                    </a:p>
                    <a:p>
                      <a:pPr marL="0" indent="0" algn="ctr">
                        <a:buNone/>
                      </a:pPr>
                      <a:r>
                        <a:rPr lang="en-US" sz="1050" b="1" noProof="0" dirty="0">
                          <a:solidFill>
                            <a:srgbClr val="3A3A3A"/>
                          </a:solidFill>
                          <a:latin typeface="Arial" pitchFamily="34" charset="0"/>
                          <a:ea typeface="Arial" pitchFamily="34" charset="-122"/>
                          <a:cs typeface="Arial" pitchFamily="34" charset="-120"/>
                        </a:rPr>
                        <a:t>Arrival Mode</a:t>
                      </a:r>
                      <a:endParaRPr lang="en-US" sz="1050" b="1" noProof="0" dirty="0">
                        <a:solidFill>
                          <a:schemeClr val="bg1"/>
                        </a:solidFill>
                        <a:latin typeface="Arial" charset="0"/>
                        <a:ea typeface="Arial" charset="0"/>
                        <a:cs typeface="Arial" charset="0"/>
                      </a:endParaRPr>
                    </a:p>
                  </a:txBody>
                  <a:tcPr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3A94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noProof="0" dirty="0">
                          <a:solidFill>
                            <a:srgbClr val="FFFFFF"/>
                          </a:solidFill>
                          <a:latin typeface="Arial" pitchFamily="34" charset="0"/>
                          <a:ea typeface="Arial" pitchFamily="34" charset="-122"/>
                          <a:cs typeface="Arial" pitchFamily="34" charset="-120"/>
                        </a:rPr>
                        <a:t>SA: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noProof="0" dirty="0">
                          <a:solidFill>
                            <a:srgbClr val="FFFFFF"/>
                          </a:solidFill>
                          <a:latin typeface="Arial" pitchFamily="34" charset="0"/>
                          <a:ea typeface="Arial" pitchFamily="34" charset="-122"/>
                          <a:cs typeface="Arial" pitchFamily="34" charset="-120"/>
                        </a:rPr>
                        <a:t>Main Problem</a:t>
                      </a:r>
                      <a:endParaRPr lang="en-US" sz="1050" b="1" noProof="0" dirty="0">
                        <a:solidFill>
                          <a:schemeClr val="bg1"/>
                        </a:solidFill>
                        <a:latin typeface="Arial" charset="0"/>
                        <a:ea typeface="Arial" charset="0"/>
                        <a:cs typeface="Arial" charset="0"/>
                      </a:endParaRPr>
                    </a:p>
                    <a:p>
                      <a:pPr marL="0" indent="0" algn="ctr">
                        <a:buNone/>
                      </a:pPr>
                      <a:endParaRPr lang="en-US" sz="1050" b="1" noProof="0" dirty="0">
                        <a:solidFill>
                          <a:schemeClr val="bg1"/>
                        </a:solidFill>
                        <a:latin typeface="Arial" charset="0"/>
                        <a:ea typeface="Arial" charset="0"/>
                        <a:cs typeface="Arial" charset="0"/>
                      </a:endParaRPr>
                    </a:p>
                  </a:txBody>
                  <a:tcPr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66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noProof="0" dirty="0">
                          <a:solidFill>
                            <a:srgbClr val="FFFFFF"/>
                          </a:solidFill>
                          <a:latin typeface="Arial" pitchFamily="34" charset="0"/>
                          <a:ea typeface="Arial" pitchFamily="34" charset="-122"/>
                          <a:cs typeface="Arial" pitchFamily="34" charset="-120"/>
                        </a:rPr>
                        <a:t>SA: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noProof="0" dirty="0">
                          <a:solidFill>
                            <a:srgbClr val="FFFFFF"/>
                          </a:solidFill>
                          <a:latin typeface="Arial" pitchFamily="34" charset="0"/>
                          <a:ea typeface="Arial" pitchFamily="34" charset="-122"/>
                          <a:cs typeface="Arial" pitchFamily="34" charset="-120"/>
                        </a:rPr>
                        <a:t>Diagnosis</a:t>
                      </a:r>
                      <a:endParaRPr lang="en-US" sz="1050" b="1" noProof="0" dirty="0">
                        <a:solidFill>
                          <a:schemeClr val="bg1"/>
                        </a:solidFill>
                        <a:latin typeface="Arial" charset="0"/>
                        <a:ea typeface="Arial" charset="0"/>
                        <a:cs typeface="Arial" charset="0"/>
                      </a:endParaRPr>
                    </a:p>
                    <a:p>
                      <a:pPr marL="0" indent="0" algn="ctr">
                        <a:buNone/>
                      </a:pPr>
                      <a:endParaRPr lang="en-US" sz="1050" b="1" noProof="0" dirty="0">
                        <a:solidFill>
                          <a:schemeClr val="bg1"/>
                        </a:solidFill>
                        <a:latin typeface="Arial" charset="0"/>
                        <a:ea typeface="Arial" charset="0"/>
                        <a:cs typeface="Arial" charset="0"/>
                      </a:endParaRPr>
                    </a:p>
                  </a:txBody>
                  <a:tcPr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6666"/>
                    </a:solidFill>
                  </a:tcPr>
                </a:tc>
                <a:tc>
                  <a:txBody>
                    <a:bodyPr/>
                    <a:lstStyle/>
                    <a:p>
                      <a:pPr marL="0" indent="0" algn="ctr">
                        <a:buNone/>
                      </a:pPr>
                      <a:r>
                        <a:rPr lang="en-US" sz="1050" b="1" noProof="0" dirty="0">
                          <a:solidFill>
                            <a:srgbClr val="FFFFFF"/>
                          </a:solidFill>
                          <a:latin typeface="Arial" charset="0"/>
                          <a:ea typeface="Arial" charset="0"/>
                          <a:cs typeface="Arial" charset="0"/>
                        </a:rPr>
                        <a:t>SA:</a:t>
                      </a:r>
                    </a:p>
                    <a:p>
                      <a:pPr marL="0" indent="0" algn="ctr">
                        <a:buNone/>
                      </a:pPr>
                      <a:r>
                        <a:rPr lang="en-US" sz="1050" b="1" noProof="0" dirty="0">
                          <a:solidFill>
                            <a:srgbClr val="FFFFFF"/>
                          </a:solidFill>
                          <a:latin typeface="Arial" pitchFamily="34" charset="0"/>
                          <a:ea typeface="Arial" pitchFamily="34" charset="-122"/>
                          <a:cs typeface="Arial" pitchFamily="34" charset="-120"/>
                        </a:rPr>
                        <a:t>Mode Of Exit</a:t>
                      </a:r>
                      <a:endParaRPr lang="en-US" sz="1050" b="1" noProof="0" dirty="0">
                        <a:solidFill>
                          <a:schemeClr val="bg1"/>
                        </a:solidFill>
                        <a:latin typeface="Arial" charset="0"/>
                        <a:ea typeface="Arial" charset="0"/>
                        <a:cs typeface="Arial" charset="0"/>
                      </a:endParaRPr>
                    </a:p>
                  </a:txBody>
                  <a:tcPr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6666"/>
                    </a:solidFill>
                  </a:tcPr>
                </a:tc>
                <a:extLst>
                  <a:ext uri="{0D108BD9-81ED-4DB2-BD59-A6C34878D82A}">
                    <a16:rowId xmlns:a16="http://schemas.microsoft.com/office/drawing/2014/main" val="10000"/>
                  </a:ext>
                </a:extLst>
              </a:tr>
              <a:tr h="312289">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18/07/2022</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2</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Pediatric (0-17)</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Arrival by own transport</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BEFD9"/>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Dyspnoea</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noProof="0" dirty="0">
                          <a:latin typeface="Arial" panose="020B0604020202020204" pitchFamily="34" charset="0"/>
                          <a:cs typeface="Arial" panose="020B0604020202020204" pitchFamily="34" charset="0"/>
                        </a:rPr>
                        <a:t>Tension Spontaneous Pneumothorax</a:t>
                      </a: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To inpatient unit</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extLst>
                  <a:ext uri="{0D108BD9-81ED-4DB2-BD59-A6C34878D82A}">
                    <a16:rowId xmlns:a16="http://schemas.microsoft.com/office/drawing/2014/main" val="10001"/>
                  </a:ext>
                </a:extLst>
              </a:tr>
              <a:tr h="372034">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18/07/2022</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4</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Pediatric (0-17)</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Arrival by emergency road ambulance</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BEFD9"/>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Abdominal pain</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noProof="0" dirty="0">
                          <a:latin typeface="Arial" panose="020B0604020202020204" pitchFamily="34" charset="0"/>
                          <a:cs typeface="Arial" panose="020B0604020202020204" pitchFamily="34" charset="0"/>
                        </a:rPr>
                        <a:t>Gastroenteritis and Noninfectious Colitis</a:t>
                      </a: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Discharged to home</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extLst>
                  <a:ext uri="{0D108BD9-81ED-4DB2-BD59-A6C34878D82A}">
                    <a16:rowId xmlns:a16="http://schemas.microsoft.com/office/drawing/2014/main" val="10002"/>
                  </a:ext>
                </a:extLst>
              </a:tr>
              <a:tr h="28031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50" b="0" i="0" u="none" strike="noStrike" noProof="0" dirty="0">
                          <a:solidFill>
                            <a:srgbClr val="000000"/>
                          </a:solidFill>
                          <a:effectLst/>
                          <a:latin typeface="Arial" panose="020B0604020202020204" pitchFamily="34" charset="0"/>
                          <a:cs typeface="Arial" panose="020B0604020202020204" pitchFamily="34" charset="0"/>
                        </a:rPr>
                        <a:t>18/07/2022</a:t>
                      </a:r>
                    </a:p>
                    <a:p>
                      <a:pPr algn="ctr" fontAlgn="b">
                        <a:buNone/>
                      </a:pP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5</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Pediatric (0-17)</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Arrival by own transport</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BEFD9"/>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Trauma</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noProof="0" dirty="0">
                          <a:latin typeface="Arial" panose="020B0604020202020204" pitchFamily="34" charset="0"/>
                          <a:cs typeface="Arial" panose="020B0604020202020204" pitchFamily="34" charset="0"/>
                        </a:rPr>
                        <a:t>Contusion of the Shoulder Region</a:t>
                      </a: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Discharged to home</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extLst>
                  <a:ext uri="{0D108BD9-81ED-4DB2-BD59-A6C34878D82A}">
                    <a16:rowId xmlns:a16="http://schemas.microsoft.com/office/drawing/2014/main" val="10003"/>
                  </a:ext>
                </a:extLst>
              </a:tr>
              <a:tr h="31228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50" b="0" i="0" u="none" strike="noStrike" noProof="0" dirty="0">
                          <a:solidFill>
                            <a:srgbClr val="000000"/>
                          </a:solidFill>
                          <a:effectLst/>
                          <a:latin typeface="Arial" panose="020B0604020202020204" pitchFamily="34" charset="0"/>
                          <a:cs typeface="Arial" panose="020B0604020202020204" pitchFamily="34" charset="0"/>
                        </a:rPr>
                        <a:t>18/07/2022</a:t>
                      </a:r>
                    </a:p>
                    <a:p>
                      <a:pPr algn="ctr" fontAlgn="b">
                        <a:buNone/>
                      </a:pP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4</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Pediatric (0-17)</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Arrival by own transport</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BEFD9"/>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Trauma</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noProof="0" dirty="0">
                          <a:latin typeface="Arial" panose="020B0604020202020204" pitchFamily="34" charset="0"/>
                          <a:cs typeface="Arial" panose="020B0604020202020204" pitchFamily="34" charset="0"/>
                        </a:rPr>
                        <a:t>Closed Fracture of the Shaft of the Radius</a:t>
                      </a: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Discharged to outpatient care</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extLst>
                  <a:ext uri="{0D108BD9-81ED-4DB2-BD59-A6C34878D82A}">
                    <a16:rowId xmlns:a16="http://schemas.microsoft.com/office/drawing/2014/main" val="10004"/>
                  </a:ext>
                </a:extLst>
              </a:tr>
              <a:tr h="37203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50" b="0" i="0" u="none" strike="noStrike" noProof="0" dirty="0">
                          <a:solidFill>
                            <a:srgbClr val="000000"/>
                          </a:solidFill>
                          <a:effectLst/>
                          <a:latin typeface="Arial" panose="020B0604020202020204" pitchFamily="34" charset="0"/>
                          <a:cs typeface="Arial" panose="020B0604020202020204" pitchFamily="34" charset="0"/>
                        </a:rPr>
                        <a:t>18/07/2022</a:t>
                      </a:r>
                    </a:p>
                    <a:p>
                      <a:pPr algn="ctr" fontAlgn="b">
                        <a:buNone/>
                      </a:pP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4</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Pediatric (0-17)</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E1EEF0"/>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Arrival by own transport</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BEFD9"/>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Other symptoms or disorders</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noProof="0" dirty="0">
                          <a:latin typeface="Arial" panose="020B0604020202020204" pitchFamily="34" charset="0"/>
                          <a:cs typeface="Arial" panose="020B0604020202020204" pitchFamily="34" charset="0"/>
                        </a:rPr>
                        <a:t>Other Follow-up Examination</a:t>
                      </a:r>
                      <a:endParaRPr lang="en-US" sz="1050" b="0" i="0" u="none" strike="noStrike" noProof="0" dirty="0">
                        <a:solidFill>
                          <a:srgbClr val="000000"/>
                        </a:solidFill>
                        <a:effectLst/>
                        <a:latin typeface="Arial" panose="020B0604020202020204" pitchFamily="34" charset="0"/>
                        <a:cs typeface="Arial" panose="020B0604020202020204" pitchFamily="34" charset="0"/>
                      </a:endParaRP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tc>
                  <a:txBody>
                    <a:bodyPr/>
                    <a:lstStyle/>
                    <a:p>
                      <a:pPr algn="ctr" fontAlgn="b">
                        <a:buNone/>
                      </a:pPr>
                      <a:r>
                        <a:rPr lang="en-US" sz="1050" b="0" i="0" u="none" strike="noStrike" noProof="0" dirty="0">
                          <a:solidFill>
                            <a:srgbClr val="000000"/>
                          </a:solidFill>
                          <a:effectLst/>
                          <a:latin typeface="Arial" panose="020B0604020202020204" pitchFamily="34" charset="0"/>
                          <a:cs typeface="Arial" panose="020B0604020202020204" pitchFamily="34" charset="0"/>
                        </a:rPr>
                        <a:t>Discharged to home</a:t>
                      </a:r>
                    </a:p>
                  </a:txBody>
                  <a:tcPr marL="7620" marR="7620" marT="7620" marB="0" anchor="ctr">
                    <a:lnL w="9525" cap="flat" cmpd="sng" algn="ctr">
                      <a:solidFill>
                        <a:srgbClr val="DCE9E5"/>
                      </a:solidFill>
                      <a:prstDash val="solid"/>
                      <a:round/>
                      <a:headEnd type="none" w="med" len="med"/>
                      <a:tailEnd type="none" w="med" len="med"/>
                    </a:lnL>
                    <a:lnR w="9525" cap="flat" cmpd="sng" algn="ctr">
                      <a:solidFill>
                        <a:srgbClr val="DCE9E5"/>
                      </a:solidFill>
                      <a:prstDash val="solid"/>
                      <a:round/>
                      <a:headEnd type="none" w="med" len="med"/>
                      <a:tailEnd type="none" w="med" len="med"/>
                    </a:lnR>
                    <a:lnT w="9525" cap="flat" cmpd="sng" algn="ctr">
                      <a:solidFill>
                        <a:srgbClr val="DCE9E5"/>
                      </a:solidFill>
                      <a:prstDash val="solid"/>
                      <a:round/>
                      <a:headEnd type="none" w="med" len="med"/>
                      <a:tailEnd type="none" w="med" len="med"/>
                    </a:lnT>
                    <a:lnB w="9525" cap="flat" cmpd="sng" algn="ctr">
                      <a:solidFill>
                        <a:srgbClr val="DCE9E5"/>
                      </a:solidFill>
                      <a:prstDash val="solid"/>
                      <a:round/>
                      <a:headEnd type="none" w="med" len="med"/>
                      <a:tailEnd type="none" w="med" len="med"/>
                    </a:lnB>
                    <a:solidFill>
                      <a:srgbClr val="FFE8E8"/>
                    </a:solidFill>
                  </a:tcPr>
                </a:tc>
                <a:extLst>
                  <a:ext uri="{0D108BD9-81ED-4DB2-BD59-A6C34878D82A}">
                    <a16:rowId xmlns:a16="http://schemas.microsoft.com/office/drawing/2014/main" val="10005"/>
                  </a:ext>
                </a:extLst>
              </a:tr>
            </a:tbl>
          </a:graphicData>
        </a:graphic>
      </p:graphicFrame>
      <p:sp>
        <p:nvSpPr>
          <p:cNvPr id="23" name="Text 19"/>
          <p:cNvSpPr txBox="1"/>
          <p:nvPr/>
        </p:nvSpPr>
        <p:spPr>
          <a:xfrm>
            <a:off x="11465051" y="6404229"/>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11</a:t>
            </a:r>
            <a:endParaRPr lang="en-US" sz="1100" noProof="0" dirty="0"/>
          </a:p>
        </p:txBody>
      </p:sp>
      <p:sp>
        <p:nvSpPr>
          <p:cNvPr id="26" name="Text 2">
            <a:extLst>
              <a:ext uri="{FF2B5EF4-FFF2-40B4-BE49-F238E27FC236}">
                <a16:creationId xmlns:a16="http://schemas.microsoft.com/office/drawing/2014/main" id="{B83B86C8-7214-3EFC-1DD2-55E889A7BA77}"/>
              </a:ext>
            </a:extLst>
          </p:cNvPr>
          <p:cNvSpPr txBox="1"/>
          <p:nvPr/>
        </p:nvSpPr>
        <p:spPr>
          <a:xfrm>
            <a:off x="548640" y="1119574"/>
            <a:ext cx="10241280" cy="606933"/>
          </a:xfrm>
          <a:prstGeom prst="rect">
            <a:avLst/>
          </a:prstGeom>
          <a:noFill/>
          <a:ln/>
        </p:spPr>
        <p:txBody>
          <a:bodyPr wrap="square" lIns="0" tIns="0" rIns="0" bIns="0" rtlCol="0" anchor="ctr"/>
          <a:lstStyle/>
          <a:p>
            <a:r>
              <a:rPr lang="en-US" sz="1200" i="1" noProof="0" dirty="0">
                <a:solidFill>
                  <a:srgbClr val="6B7B7D"/>
                </a:solidFill>
                <a:latin typeface="Arial" pitchFamily="34" charset="0"/>
                <a:cs typeface="Arial" pitchFamily="34" charset="-120"/>
              </a:rPr>
              <a:t>Example from San Giovanni Bosco Hospital in Torino, showing the resulting dataset after anonymization. This is the smallest group in the anonymized dataset, with k = 5, where at least 3 distinct sensitive values (l = 3) are present.</a:t>
            </a:r>
          </a:p>
          <a:p>
            <a:pPr marL="0" indent="0">
              <a:buNone/>
            </a:pPr>
            <a:endParaRPr lang="en-US" sz="1200" noProof="0" dirty="0"/>
          </a:p>
        </p:txBody>
      </p:sp>
      <p:pic>
        <p:nvPicPr>
          <p:cNvPr id="28" name="Elemento grafico 27" descr="Segno di spunta con riempimento a tinta unita">
            <a:extLst>
              <a:ext uri="{FF2B5EF4-FFF2-40B4-BE49-F238E27FC236}">
                <a16:creationId xmlns:a16="http://schemas.microsoft.com/office/drawing/2014/main" id="{25992B58-DD89-52D2-DBF6-537A2302F3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72554" y="5292088"/>
            <a:ext cx="590550" cy="590550"/>
          </a:xfrm>
          <a:prstGeom prst="rect">
            <a:avLst/>
          </a:prstGeom>
        </p:spPr>
      </p:pic>
      <p:sp>
        <p:nvSpPr>
          <p:cNvPr id="29" name="Rounded Rectangle 28"/>
          <p:cNvSpPr/>
          <p:nvPr/>
        </p:nvSpPr>
        <p:spPr>
          <a:xfrm>
            <a:off x="4707331" y="6464807"/>
            <a:ext cx="292608" cy="173736"/>
          </a:xfrm>
          <a:prstGeom prst="roundRect">
            <a:avLst>
              <a:gd name="adj" fmla="val 21052"/>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800" b="1" i="0" noProof="0" dirty="0">
                <a:solidFill>
                  <a:srgbClr val="FFFFFF"/>
                </a:solidFill>
                <a:latin typeface="Arial"/>
              </a:rPr>
              <a:t>ID</a:t>
            </a:r>
          </a:p>
        </p:txBody>
      </p:sp>
      <p:sp>
        <p:nvSpPr>
          <p:cNvPr id="30" name="TextBox 29"/>
          <p:cNvSpPr txBox="1"/>
          <p:nvPr/>
        </p:nvSpPr>
        <p:spPr>
          <a:xfrm>
            <a:off x="5054803" y="6446520"/>
            <a:ext cx="1196035" cy="219456"/>
          </a:xfrm>
          <a:prstGeom prst="rect">
            <a:avLst/>
          </a:prstGeom>
          <a:noFill/>
        </p:spPr>
        <p:txBody>
          <a:bodyPr wrap="square" lIns="0" tIns="0" rIns="0" bIns="0" anchor="ctr">
            <a:spAutoFit/>
          </a:bodyPr>
          <a:lstStyle/>
          <a:p>
            <a:pPr algn="l">
              <a:spcAft>
                <a:spcPts val="0"/>
              </a:spcAft>
            </a:pPr>
            <a:r>
              <a:rPr lang="en-US" sz="900" b="0" i="0" noProof="0" dirty="0">
                <a:solidFill>
                  <a:srgbClr val="6B7B7D"/>
                </a:solidFill>
                <a:latin typeface="Arial"/>
              </a:rPr>
              <a:t>Row ID, not a QI</a:t>
            </a:r>
          </a:p>
        </p:txBody>
      </p:sp>
      <p:sp>
        <p:nvSpPr>
          <p:cNvPr id="31" name="Rounded Rectangle 30"/>
          <p:cNvSpPr/>
          <p:nvPr/>
        </p:nvSpPr>
        <p:spPr>
          <a:xfrm>
            <a:off x="6250838" y="6464807"/>
            <a:ext cx="292608" cy="173736"/>
          </a:xfrm>
          <a:prstGeom prst="roundRect">
            <a:avLst>
              <a:gd name="adj" fmla="val 21052"/>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800" b="1" i="0" noProof="0" dirty="0">
                <a:solidFill>
                  <a:srgbClr val="FFFFFF"/>
                </a:solidFill>
                <a:latin typeface="Arial"/>
              </a:rPr>
              <a:t>QI</a:t>
            </a:r>
          </a:p>
        </p:txBody>
      </p:sp>
      <p:sp>
        <p:nvSpPr>
          <p:cNvPr id="32" name="TextBox 31"/>
          <p:cNvSpPr txBox="1"/>
          <p:nvPr/>
        </p:nvSpPr>
        <p:spPr>
          <a:xfrm>
            <a:off x="6598310" y="6446520"/>
            <a:ext cx="1196035" cy="219456"/>
          </a:xfrm>
          <a:prstGeom prst="rect">
            <a:avLst/>
          </a:prstGeom>
          <a:noFill/>
        </p:spPr>
        <p:txBody>
          <a:bodyPr wrap="square" lIns="0" tIns="0" rIns="0" bIns="0" anchor="ctr">
            <a:spAutoFit/>
          </a:bodyPr>
          <a:lstStyle/>
          <a:p>
            <a:pPr algn="l">
              <a:spcAft>
                <a:spcPts val="0"/>
              </a:spcAft>
            </a:pPr>
            <a:r>
              <a:rPr lang="en-US" sz="900" b="0" i="0" noProof="0" dirty="0">
                <a:solidFill>
                  <a:srgbClr val="6B7B7D"/>
                </a:solidFill>
                <a:latin typeface="Arial"/>
              </a:rPr>
              <a:t>Quasi-identifier</a:t>
            </a:r>
          </a:p>
        </p:txBody>
      </p:sp>
      <p:sp>
        <p:nvSpPr>
          <p:cNvPr id="33" name="Rounded Rectangle 32"/>
          <p:cNvSpPr/>
          <p:nvPr/>
        </p:nvSpPr>
        <p:spPr>
          <a:xfrm>
            <a:off x="7794345" y="6464807"/>
            <a:ext cx="292608" cy="173736"/>
          </a:xfrm>
          <a:prstGeom prst="roundRect">
            <a:avLst>
              <a:gd name="adj" fmla="val 21052"/>
            </a:avLst>
          </a:prstGeom>
          <a:solidFill>
            <a:srgbClr val="E3A94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800" b="1" i="0" noProof="0" dirty="0">
                <a:solidFill>
                  <a:srgbClr val="3A3A3A"/>
                </a:solidFill>
                <a:latin typeface="Arial"/>
              </a:rPr>
              <a:t>NS</a:t>
            </a:r>
          </a:p>
        </p:txBody>
      </p:sp>
      <p:sp>
        <p:nvSpPr>
          <p:cNvPr id="34" name="TextBox 33"/>
          <p:cNvSpPr txBox="1"/>
          <p:nvPr/>
        </p:nvSpPr>
        <p:spPr>
          <a:xfrm>
            <a:off x="8141817" y="6446520"/>
            <a:ext cx="1009497" cy="219456"/>
          </a:xfrm>
          <a:prstGeom prst="rect">
            <a:avLst/>
          </a:prstGeom>
          <a:noFill/>
        </p:spPr>
        <p:txBody>
          <a:bodyPr wrap="square" lIns="0" tIns="0" rIns="0" bIns="0" anchor="ctr">
            <a:spAutoFit/>
          </a:bodyPr>
          <a:lstStyle/>
          <a:p>
            <a:pPr algn="l">
              <a:spcAft>
                <a:spcPts val="0"/>
              </a:spcAft>
            </a:pPr>
            <a:r>
              <a:rPr lang="en-US" sz="900" b="0" i="0" noProof="0" dirty="0">
                <a:solidFill>
                  <a:srgbClr val="6B7B7D"/>
                </a:solidFill>
                <a:latin typeface="Arial"/>
              </a:rPr>
              <a:t>Non-sensitive</a:t>
            </a:r>
          </a:p>
        </p:txBody>
      </p:sp>
      <p:sp>
        <p:nvSpPr>
          <p:cNvPr id="35" name="Rounded Rectangle 34"/>
          <p:cNvSpPr/>
          <p:nvPr/>
        </p:nvSpPr>
        <p:spPr>
          <a:xfrm>
            <a:off x="9151315" y="6464807"/>
            <a:ext cx="292608" cy="173736"/>
          </a:xfrm>
          <a:prstGeom prst="roundRect">
            <a:avLst>
              <a:gd name="adj" fmla="val 21052"/>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800" b="1" i="0" noProof="0" dirty="0">
                <a:solidFill>
                  <a:srgbClr val="FFFFFF"/>
                </a:solidFill>
                <a:latin typeface="Arial"/>
              </a:rPr>
              <a:t>SA</a:t>
            </a:r>
          </a:p>
        </p:txBody>
      </p:sp>
      <p:sp>
        <p:nvSpPr>
          <p:cNvPr id="36" name="TextBox 35"/>
          <p:cNvSpPr txBox="1"/>
          <p:nvPr/>
        </p:nvSpPr>
        <p:spPr>
          <a:xfrm>
            <a:off x="9498787" y="6446520"/>
            <a:ext cx="1382572" cy="219456"/>
          </a:xfrm>
          <a:prstGeom prst="rect">
            <a:avLst/>
          </a:prstGeom>
          <a:noFill/>
        </p:spPr>
        <p:txBody>
          <a:bodyPr wrap="square" lIns="0" tIns="0" rIns="0" bIns="0" anchor="ctr">
            <a:spAutoFit/>
          </a:bodyPr>
          <a:lstStyle/>
          <a:p>
            <a:pPr algn="l">
              <a:spcAft>
                <a:spcPts val="0"/>
              </a:spcAft>
            </a:pPr>
            <a:r>
              <a:rPr lang="en-US" sz="900" b="0" i="0" noProof="0" dirty="0">
                <a:solidFill>
                  <a:srgbClr val="6B7B7D"/>
                </a:solidFill>
                <a:latin typeface="Arial"/>
              </a:rPr>
              <a:t>Sensitive attribute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D29771B-18C6-F3DC-E021-1436526DCD1A}"/>
            </a:ext>
          </a:extLst>
        </p:cNvPr>
        <p:cNvGrpSpPr/>
        <p:nvPr/>
      </p:nvGrpSpPr>
      <p:grpSpPr>
        <a:xfrm>
          <a:off x="0" y="0"/>
          <a:ext cx="0" cy="0"/>
          <a:chOff x="0" y="0"/>
          <a:chExt cx="0" cy="0"/>
        </a:xfrm>
      </p:grpSpPr>
      <p:pic>
        <p:nvPicPr>
          <p:cNvPr id="2" name="Image 0" descr="/home/claude/assets/logo_color.png">
            <a:extLst>
              <a:ext uri="{FF2B5EF4-FFF2-40B4-BE49-F238E27FC236}">
                <a16:creationId xmlns:a16="http://schemas.microsoft.com/office/drawing/2014/main" id="{986BC376-CB18-07DC-B95B-732B0A81DF57}"/>
              </a:ext>
            </a:extLst>
          </p:cNvPr>
          <p:cNvPicPr>
            <a:picLocks noChangeAspect="1"/>
          </p:cNvPicPr>
          <p:nvPr/>
        </p:nvPicPr>
        <p:blipFill>
          <a:blip r:embed="rId4"/>
          <a:stretch>
            <a:fillRect/>
          </a:stretch>
        </p:blipFill>
        <p:spPr>
          <a:xfrm>
            <a:off x="10967829" y="316611"/>
            <a:ext cx="945746" cy="956617"/>
          </a:xfrm>
          <a:prstGeom prst="rect">
            <a:avLst/>
          </a:prstGeom>
        </p:spPr>
      </p:pic>
      <p:sp>
        <p:nvSpPr>
          <p:cNvPr id="3" name="Text 0">
            <a:extLst>
              <a:ext uri="{FF2B5EF4-FFF2-40B4-BE49-F238E27FC236}">
                <a16:creationId xmlns:a16="http://schemas.microsoft.com/office/drawing/2014/main" id="{27CB21CC-C70E-2097-DFDA-E02B92512B37}"/>
              </a:ext>
            </a:extLst>
          </p:cNvPr>
          <p:cNvSpPr txBox="1"/>
          <p:nvPr/>
        </p:nvSpPr>
        <p:spPr>
          <a:xfrm>
            <a:off x="548640" y="530352"/>
            <a:ext cx="9692640" cy="777240"/>
          </a:xfrm>
          <a:prstGeom prst="rect">
            <a:avLst/>
          </a:prstGeom>
          <a:noFill/>
          <a:ln/>
        </p:spPr>
        <p:txBody>
          <a:bodyPr wrap="square" lIns="0" tIns="0" rIns="0" bIns="0" rtlCol="0" anchor="t"/>
          <a:lstStyle/>
          <a:p>
            <a:r>
              <a:rPr lang="en-US" sz="2800" noProof="0" dirty="0">
                <a:solidFill>
                  <a:srgbClr val="FF6466"/>
                </a:solidFill>
                <a:latin typeface="Arial"/>
              </a:rPr>
              <a:t>Next Steps and Questions for You</a:t>
            </a:r>
          </a:p>
        </p:txBody>
      </p:sp>
      <p:sp>
        <p:nvSpPr>
          <p:cNvPr id="46" name="Text 43">
            <a:extLst>
              <a:ext uri="{FF2B5EF4-FFF2-40B4-BE49-F238E27FC236}">
                <a16:creationId xmlns:a16="http://schemas.microsoft.com/office/drawing/2014/main" id="{57E90838-9AB6-2F23-3A91-ECFE1CA90C9C}"/>
              </a:ext>
            </a:extLst>
          </p:cNvPr>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12</a:t>
            </a:r>
            <a:endParaRPr lang="en-US" sz="1100" noProof="0" dirty="0"/>
          </a:p>
        </p:txBody>
      </p:sp>
      <p:sp>
        <p:nvSpPr>
          <p:cNvPr id="60" name="Text 2">
            <a:extLst>
              <a:ext uri="{FF2B5EF4-FFF2-40B4-BE49-F238E27FC236}">
                <a16:creationId xmlns:a16="http://schemas.microsoft.com/office/drawing/2014/main" id="{4DCB842A-6B44-4C67-60A3-FB6F3CC29328}"/>
              </a:ext>
            </a:extLst>
          </p:cNvPr>
          <p:cNvSpPr txBox="1"/>
          <p:nvPr/>
        </p:nvSpPr>
        <p:spPr>
          <a:xfrm>
            <a:off x="548640" y="1188720"/>
            <a:ext cx="10241280" cy="365760"/>
          </a:xfrm>
          <a:prstGeom prst="rect">
            <a:avLst/>
          </a:prstGeom>
          <a:noFill/>
          <a:ln/>
        </p:spPr>
        <p:txBody>
          <a:bodyPr wrap="square" lIns="0" tIns="0" rIns="0" bIns="0" rtlCol="0" anchor="ctr"/>
          <a:lstStyle/>
          <a:p>
            <a:pPr>
              <a:lnSpc>
                <a:spcPts val="1755"/>
              </a:lnSpc>
            </a:pPr>
            <a:r>
              <a:rPr lang="en-US" sz="1200" i="1" noProof="0" dirty="0">
                <a:solidFill>
                  <a:srgbClr val="6B7B7D"/>
                </a:solidFill>
                <a:latin typeface="Arial" pitchFamily="34" charset="0"/>
                <a:cs typeface="Arial" pitchFamily="34" charset="-120"/>
              </a:rPr>
              <a:t>Two ways to increase protection, and five points where we need your opinion.</a:t>
            </a:r>
          </a:p>
        </p:txBody>
      </p:sp>
      <p:sp>
        <p:nvSpPr>
          <p:cNvPr id="61" name="TextBox 60"/>
          <p:cNvSpPr txBox="1"/>
          <p:nvPr/>
        </p:nvSpPr>
        <p:spPr>
          <a:xfrm>
            <a:off x="548640" y="1691640"/>
            <a:ext cx="5394960" cy="274320"/>
          </a:xfrm>
          <a:prstGeom prst="rect">
            <a:avLst/>
          </a:prstGeom>
          <a:noFill/>
        </p:spPr>
        <p:txBody>
          <a:bodyPr wrap="square" lIns="0" tIns="0" rIns="0" bIns="0" anchor="t">
            <a:spAutoFit/>
          </a:bodyPr>
          <a:lstStyle/>
          <a:p>
            <a:pPr algn="l">
              <a:spcAft>
                <a:spcPts val="0"/>
              </a:spcAft>
            </a:pPr>
            <a:r>
              <a:rPr lang="en-US" sz="1200" b="1" i="0" noProof="0" dirty="0">
                <a:solidFill>
                  <a:srgbClr val="3F5B5F"/>
                </a:solidFill>
                <a:latin typeface="Arial"/>
              </a:rPr>
              <a:t>POSSIBLE NEXT STEPS</a:t>
            </a:r>
          </a:p>
        </p:txBody>
      </p:sp>
      <p:sp>
        <p:nvSpPr>
          <p:cNvPr id="62" name="TextBox 61"/>
          <p:cNvSpPr txBox="1"/>
          <p:nvPr/>
        </p:nvSpPr>
        <p:spPr>
          <a:xfrm>
            <a:off x="548640" y="1984248"/>
            <a:ext cx="5394960" cy="201168"/>
          </a:xfrm>
          <a:prstGeom prst="rect">
            <a:avLst/>
          </a:prstGeom>
          <a:noFill/>
        </p:spPr>
        <p:txBody>
          <a:bodyPr wrap="square" lIns="0" tIns="0" rIns="0" bIns="0" anchor="t">
            <a:spAutoFit/>
          </a:bodyPr>
          <a:lstStyle/>
          <a:p>
            <a:pPr algn="l">
              <a:spcAft>
                <a:spcPts val="0"/>
              </a:spcAft>
            </a:pPr>
            <a:r>
              <a:rPr lang="en-US" sz="1050" b="1" i="0" noProof="0" dirty="0">
                <a:solidFill>
                  <a:srgbClr val="6B7B7D"/>
                </a:solidFill>
                <a:latin typeface="Arial"/>
              </a:rPr>
              <a:t>1 | Data-level interventions</a:t>
            </a:r>
          </a:p>
        </p:txBody>
      </p:sp>
      <p:sp>
        <p:nvSpPr>
          <p:cNvPr id="63" name="Rounded Rectangle 62"/>
          <p:cNvSpPr/>
          <p:nvPr/>
        </p:nvSpPr>
        <p:spPr>
          <a:xfrm>
            <a:off x="548640" y="2221992"/>
            <a:ext cx="5394960" cy="713232"/>
          </a:xfrm>
          <a:prstGeom prst="roundRect">
            <a:avLst>
              <a:gd name="adj" fmla="val 12820"/>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64" name="Oval 63"/>
          <p:cNvSpPr/>
          <p:nvPr/>
        </p:nvSpPr>
        <p:spPr>
          <a:xfrm>
            <a:off x="713232" y="2395728"/>
            <a:ext cx="365760" cy="365760"/>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1100" b="1" i="0" noProof="0" dirty="0">
                <a:solidFill>
                  <a:srgbClr val="FFFFFF"/>
                </a:solidFill>
                <a:latin typeface="Arial"/>
              </a:rPr>
              <a:t>01</a:t>
            </a:r>
          </a:p>
        </p:txBody>
      </p:sp>
      <p:sp>
        <p:nvSpPr>
          <p:cNvPr id="65" name="TextBox 64"/>
          <p:cNvSpPr txBox="1"/>
          <p:nvPr/>
        </p:nvSpPr>
        <p:spPr>
          <a:xfrm>
            <a:off x="1280160" y="2387529"/>
            <a:ext cx="4572000" cy="382156"/>
          </a:xfrm>
          <a:prstGeom prst="rect">
            <a:avLst/>
          </a:prstGeom>
          <a:noFill/>
        </p:spPr>
        <p:txBody>
          <a:bodyPr wrap="square" lIns="0" tIns="0" rIns="0" bIns="0" anchor="ctr">
            <a:spAutoFit/>
          </a:bodyPr>
          <a:lstStyle/>
          <a:p>
            <a:pPr algn="l">
              <a:spcAft>
                <a:spcPts val="100"/>
              </a:spcAft>
            </a:pPr>
            <a:r>
              <a:rPr lang="en-US" sz="1300" b="1" i="0" noProof="0" dirty="0">
                <a:solidFill>
                  <a:srgbClr val="3F5B5F"/>
                </a:solidFill>
                <a:latin typeface="Arial"/>
              </a:rPr>
              <a:t>Reduce granularity</a:t>
            </a:r>
          </a:p>
          <a:p>
            <a:pPr algn="l">
              <a:spcAft>
                <a:spcPts val="0"/>
              </a:spcAft>
            </a:pPr>
            <a:r>
              <a:rPr lang="en-US" sz="1100" b="0" i="0" noProof="0" dirty="0">
                <a:solidFill>
                  <a:srgbClr val="404040"/>
                </a:solidFill>
                <a:latin typeface="Arial"/>
              </a:rPr>
              <a:t>Use broader values. Example: ED triage date → week;</a:t>
            </a:r>
            <a:r>
              <a:rPr lang="en-US" sz="1100" dirty="0">
                <a:solidFill>
                  <a:srgbClr val="404040"/>
                </a:solidFill>
                <a:latin typeface="Arial"/>
              </a:rPr>
              <a:t> </a:t>
            </a:r>
            <a:endParaRPr lang="en-US" sz="1100" b="0" i="0" noProof="0" dirty="0">
              <a:solidFill>
                <a:srgbClr val="404040"/>
              </a:solidFill>
              <a:latin typeface="Arial"/>
            </a:endParaRPr>
          </a:p>
        </p:txBody>
      </p:sp>
      <p:sp>
        <p:nvSpPr>
          <p:cNvPr id="66" name="Rounded Rectangle 65"/>
          <p:cNvSpPr/>
          <p:nvPr/>
        </p:nvSpPr>
        <p:spPr>
          <a:xfrm>
            <a:off x="548640" y="3008376"/>
            <a:ext cx="5394960" cy="713232"/>
          </a:xfrm>
          <a:prstGeom prst="roundRect">
            <a:avLst>
              <a:gd name="adj" fmla="val 12820"/>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67" name="Oval 66"/>
          <p:cNvSpPr/>
          <p:nvPr/>
        </p:nvSpPr>
        <p:spPr>
          <a:xfrm>
            <a:off x="713232" y="3182112"/>
            <a:ext cx="365760" cy="365760"/>
          </a:xfrm>
          <a:prstGeom prst="ellipse">
            <a:avLst/>
          </a:prstGeom>
          <a:solidFill>
            <a:srgbClr val="3F5B5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1100" b="1" i="0" noProof="0" dirty="0">
                <a:solidFill>
                  <a:srgbClr val="FFFFFF"/>
                </a:solidFill>
                <a:latin typeface="Arial"/>
              </a:rPr>
              <a:t>02</a:t>
            </a:r>
          </a:p>
        </p:txBody>
      </p:sp>
      <p:sp>
        <p:nvSpPr>
          <p:cNvPr id="68" name="TextBox 67"/>
          <p:cNvSpPr txBox="1"/>
          <p:nvPr/>
        </p:nvSpPr>
        <p:spPr>
          <a:xfrm>
            <a:off x="1280160" y="3089275"/>
            <a:ext cx="4572000" cy="551433"/>
          </a:xfrm>
          <a:prstGeom prst="rect">
            <a:avLst/>
          </a:prstGeom>
          <a:noFill/>
        </p:spPr>
        <p:txBody>
          <a:bodyPr wrap="square" lIns="0" tIns="0" rIns="0" bIns="0" anchor="ctr">
            <a:spAutoFit/>
          </a:bodyPr>
          <a:lstStyle/>
          <a:p>
            <a:pPr algn="l">
              <a:spcAft>
                <a:spcPts val="100"/>
              </a:spcAft>
            </a:pPr>
            <a:r>
              <a:rPr lang="en-US" sz="1300" b="1" i="0" noProof="0" dirty="0">
                <a:solidFill>
                  <a:srgbClr val="3F5B5F"/>
                </a:solidFill>
                <a:latin typeface="Arial"/>
              </a:rPr>
              <a:t>Reduce identifiability</a:t>
            </a:r>
          </a:p>
          <a:p>
            <a:pPr algn="l">
              <a:spcAft>
                <a:spcPts val="0"/>
              </a:spcAft>
            </a:pPr>
            <a:r>
              <a:rPr lang="en-US" sz="1100" b="0" i="0" noProof="0" dirty="0">
                <a:solidFill>
                  <a:srgbClr val="404040"/>
                </a:solidFill>
                <a:latin typeface="Arial"/>
              </a:rPr>
              <a:t>Remove or mask records that are still rare. Example: drop a class with few cases.</a:t>
            </a:r>
          </a:p>
        </p:txBody>
      </p:sp>
      <p:sp>
        <p:nvSpPr>
          <p:cNvPr id="69" name="TextBox 68"/>
          <p:cNvSpPr txBox="1"/>
          <p:nvPr/>
        </p:nvSpPr>
        <p:spPr>
          <a:xfrm>
            <a:off x="548640" y="3840480"/>
            <a:ext cx="5394960" cy="201168"/>
          </a:xfrm>
          <a:prstGeom prst="rect">
            <a:avLst/>
          </a:prstGeom>
          <a:noFill/>
        </p:spPr>
        <p:txBody>
          <a:bodyPr wrap="square" lIns="0" tIns="0" rIns="0" bIns="0" anchor="t">
            <a:spAutoFit/>
          </a:bodyPr>
          <a:lstStyle/>
          <a:p>
            <a:pPr algn="l">
              <a:spcAft>
                <a:spcPts val="0"/>
              </a:spcAft>
            </a:pPr>
            <a:r>
              <a:rPr lang="en-US" sz="1050" b="1" i="0" noProof="0" dirty="0">
                <a:solidFill>
                  <a:srgbClr val="6B7B7D"/>
                </a:solidFill>
                <a:latin typeface="Arial"/>
              </a:rPr>
              <a:t>2 | Stronger privacy models</a:t>
            </a:r>
          </a:p>
        </p:txBody>
      </p:sp>
      <p:sp>
        <p:nvSpPr>
          <p:cNvPr id="70" name="Rounded Rectangle 69"/>
          <p:cNvSpPr/>
          <p:nvPr/>
        </p:nvSpPr>
        <p:spPr>
          <a:xfrm>
            <a:off x="548640" y="4078224"/>
            <a:ext cx="5394960" cy="713232"/>
          </a:xfrm>
          <a:prstGeom prst="roundRect">
            <a:avLst>
              <a:gd name="adj" fmla="val 12820"/>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71" name="Oval 70"/>
          <p:cNvSpPr/>
          <p:nvPr/>
        </p:nvSpPr>
        <p:spPr>
          <a:xfrm>
            <a:off x="713232" y="4251960"/>
            <a:ext cx="365760" cy="365760"/>
          </a:xfrm>
          <a:prstGeom prst="ellipse">
            <a:avLst/>
          </a:prstGeom>
          <a:solidFill>
            <a:srgbClr val="7BA5A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1100" b="1" i="0" noProof="0" dirty="0">
                <a:solidFill>
                  <a:srgbClr val="FFFFFF"/>
                </a:solidFill>
                <a:latin typeface="Arial"/>
              </a:rPr>
              <a:t>01</a:t>
            </a:r>
          </a:p>
        </p:txBody>
      </p:sp>
      <p:sp>
        <p:nvSpPr>
          <p:cNvPr id="72" name="TextBox 71"/>
          <p:cNvSpPr txBox="1"/>
          <p:nvPr/>
        </p:nvSpPr>
        <p:spPr>
          <a:xfrm>
            <a:off x="1280160" y="4123944"/>
            <a:ext cx="4572000" cy="621792"/>
          </a:xfrm>
          <a:prstGeom prst="rect">
            <a:avLst/>
          </a:prstGeom>
          <a:noFill/>
        </p:spPr>
        <p:txBody>
          <a:bodyPr wrap="square" lIns="0" tIns="0" rIns="0" bIns="0" anchor="ctr">
            <a:spAutoFit/>
          </a:bodyPr>
          <a:lstStyle/>
          <a:p>
            <a:pPr algn="l">
              <a:spcAft>
                <a:spcPts val="100"/>
              </a:spcAft>
            </a:pPr>
            <a:r>
              <a:rPr lang="en-US" sz="1300" b="1" i="0" noProof="0" dirty="0">
                <a:solidFill>
                  <a:srgbClr val="3F5B5F"/>
                </a:solidFill>
                <a:latin typeface="Arial"/>
              </a:rPr>
              <a:t>Raise k and l</a:t>
            </a:r>
          </a:p>
          <a:p>
            <a:pPr algn="l">
              <a:spcAft>
                <a:spcPts val="0"/>
              </a:spcAft>
            </a:pPr>
            <a:r>
              <a:rPr lang="en-US" sz="1100" b="0" i="0" noProof="0" dirty="0">
                <a:solidFill>
                  <a:srgbClr val="404040"/>
                </a:solidFill>
                <a:latin typeface="Arial"/>
              </a:rPr>
              <a:t>Stricter rules. Example: k = 5 → 7; l = 3 → 4.</a:t>
            </a:r>
          </a:p>
        </p:txBody>
      </p:sp>
      <p:sp>
        <p:nvSpPr>
          <p:cNvPr id="73" name="Rounded Rectangle 72"/>
          <p:cNvSpPr/>
          <p:nvPr/>
        </p:nvSpPr>
        <p:spPr>
          <a:xfrm>
            <a:off x="548640" y="4864608"/>
            <a:ext cx="5394960" cy="713232"/>
          </a:xfrm>
          <a:prstGeom prst="roundRect">
            <a:avLst>
              <a:gd name="adj" fmla="val 12820"/>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74" name="Oval 73"/>
          <p:cNvSpPr/>
          <p:nvPr/>
        </p:nvSpPr>
        <p:spPr>
          <a:xfrm>
            <a:off x="713232" y="5038344"/>
            <a:ext cx="365760" cy="365760"/>
          </a:xfrm>
          <a:prstGeom prst="ellipse">
            <a:avLst/>
          </a:prstGeom>
          <a:solidFill>
            <a:srgbClr val="7BA5A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US" sz="1100" b="1" i="0" noProof="0" dirty="0">
                <a:solidFill>
                  <a:srgbClr val="FFFFFF"/>
                </a:solidFill>
                <a:latin typeface="Arial"/>
              </a:rPr>
              <a:t>02</a:t>
            </a:r>
          </a:p>
        </p:txBody>
      </p:sp>
      <p:sp>
        <p:nvSpPr>
          <p:cNvPr id="75" name="TextBox 74"/>
          <p:cNvSpPr txBox="1"/>
          <p:nvPr/>
        </p:nvSpPr>
        <p:spPr>
          <a:xfrm>
            <a:off x="1280160" y="4945507"/>
            <a:ext cx="4572000" cy="551433"/>
          </a:xfrm>
          <a:prstGeom prst="rect">
            <a:avLst/>
          </a:prstGeom>
          <a:noFill/>
        </p:spPr>
        <p:txBody>
          <a:bodyPr wrap="square" lIns="0" tIns="0" rIns="0" bIns="0" anchor="ctr">
            <a:spAutoFit/>
          </a:bodyPr>
          <a:lstStyle/>
          <a:p>
            <a:pPr algn="l">
              <a:spcAft>
                <a:spcPts val="100"/>
              </a:spcAft>
            </a:pPr>
            <a:r>
              <a:rPr lang="en-US" sz="1300" b="1" i="0" noProof="0" dirty="0">
                <a:solidFill>
                  <a:srgbClr val="3F5B5F"/>
                </a:solidFill>
                <a:latin typeface="Arial"/>
              </a:rPr>
              <a:t>Use other privacy models</a:t>
            </a:r>
          </a:p>
          <a:p>
            <a:pPr algn="l">
              <a:spcAft>
                <a:spcPts val="0"/>
              </a:spcAft>
            </a:pPr>
            <a:r>
              <a:rPr lang="en-US" sz="1100" b="0" i="0" noProof="0" dirty="0">
                <a:solidFill>
                  <a:srgbClr val="404040"/>
                </a:solidFill>
                <a:latin typeface="Arial"/>
              </a:rPr>
              <a:t>Check how values are spread in each group: t-closeness, entropy or recursive l-diversity.</a:t>
            </a:r>
          </a:p>
        </p:txBody>
      </p:sp>
      <p:sp>
        <p:nvSpPr>
          <p:cNvPr id="76" name="Rounded Rectangle 75"/>
          <p:cNvSpPr/>
          <p:nvPr/>
        </p:nvSpPr>
        <p:spPr>
          <a:xfrm>
            <a:off x="6172200" y="1691640"/>
            <a:ext cx="5468112" cy="384048"/>
          </a:xfrm>
          <a:prstGeom prst="roundRect">
            <a:avLst>
              <a:gd name="adj" fmla="val 23809"/>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0" rIns="182880" bIns="0" rtlCol="0" anchor="ctr"/>
          <a:lstStyle/>
          <a:p>
            <a:pPr algn="l">
              <a:spcAft>
                <a:spcPts val="0"/>
              </a:spcAft>
            </a:pPr>
            <a:r>
              <a:rPr lang="en-US" sz="1400" b="1" i="0" noProof="0" dirty="0">
                <a:solidFill>
                  <a:srgbClr val="FFFFFF"/>
                </a:solidFill>
                <a:latin typeface="Arial"/>
              </a:rPr>
              <a:t>Questions for you</a:t>
            </a:r>
          </a:p>
        </p:txBody>
      </p:sp>
      <p:sp>
        <p:nvSpPr>
          <p:cNvPr id="77" name="Rounded Rectangle 76"/>
          <p:cNvSpPr/>
          <p:nvPr/>
        </p:nvSpPr>
        <p:spPr>
          <a:xfrm>
            <a:off x="6172200" y="2194560"/>
            <a:ext cx="5468112" cy="548640"/>
          </a:xfrm>
          <a:prstGeom prst="roundRect">
            <a:avLst>
              <a:gd name="adj" fmla="val 13333"/>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78" name="Rounded Rectangle 77"/>
          <p:cNvSpPr/>
          <p:nvPr/>
        </p:nvSpPr>
        <p:spPr>
          <a:xfrm>
            <a:off x="6172200" y="2194560"/>
            <a:ext cx="1188720" cy="548640"/>
          </a:xfrm>
          <a:prstGeom prst="roundRect">
            <a:avLst>
              <a:gd name="adj" fmla="val 13333"/>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Aft>
                <a:spcPts val="0"/>
              </a:spcAft>
            </a:pPr>
            <a:r>
              <a:rPr lang="en-US" sz="1100" b="1" i="0" noProof="0" dirty="0">
                <a:solidFill>
                  <a:srgbClr val="FFFFFF"/>
                </a:solidFill>
                <a:latin typeface="Arial"/>
              </a:rPr>
              <a:t>Sex</a:t>
            </a:r>
          </a:p>
        </p:txBody>
      </p:sp>
      <p:sp>
        <p:nvSpPr>
          <p:cNvPr id="79" name="TextBox 78"/>
          <p:cNvSpPr txBox="1"/>
          <p:nvPr/>
        </p:nvSpPr>
        <p:spPr>
          <a:xfrm>
            <a:off x="7498079" y="2299603"/>
            <a:ext cx="4023360" cy="338554"/>
          </a:xfrm>
          <a:prstGeom prst="rect">
            <a:avLst/>
          </a:prstGeom>
          <a:noFill/>
        </p:spPr>
        <p:txBody>
          <a:bodyPr wrap="square" lIns="0" tIns="0" rIns="0" bIns="0" anchor="ctr">
            <a:spAutoFit/>
          </a:bodyPr>
          <a:lstStyle/>
          <a:p>
            <a:r>
              <a:rPr lang="en-US" sz="1100" b="0" i="0" noProof="0" dirty="0">
                <a:solidFill>
                  <a:srgbClr val="404040"/>
                </a:solidFill>
                <a:latin typeface="Arial"/>
              </a:rPr>
              <a:t>We removed sex from the data</a:t>
            </a:r>
            <a:r>
              <a:rPr lang="en-US" sz="1100" b="0" i="0" noProof="0" dirty="0">
                <a:solidFill>
                  <a:srgbClr val="404040"/>
                </a:solidFill>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Do you need sex for your analyses</a:t>
            </a:r>
            <a:r>
              <a:rPr lang="en-US" sz="1100" b="0" i="0" noProof="0" dirty="0">
                <a:solidFill>
                  <a:srgbClr val="404040"/>
                </a:solidFill>
                <a:latin typeface="Arial" panose="020B0604020202020204" pitchFamily="34" charset="0"/>
                <a:cs typeface="Arial" panose="020B0604020202020204" pitchFamily="34" charset="0"/>
              </a:rPr>
              <a:t>?</a:t>
            </a:r>
          </a:p>
        </p:txBody>
      </p:sp>
      <p:sp>
        <p:nvSpPr>
          <p:cNvPr id="80" name="Rounded Rectangle 79"/>
          <p:cNvSpPr/>
          <p:nvPr/>
        </p:nvSpPr>
        <p:spPr>
          <a:xfrm>
            <a:off x="6172200" y="2807208"/>
            <a:ext cx="5468112" cy="694944"/>
          </a:xfrm>
          <a:prstGeom prst="roundRect">
            <a:avLst>
              <a:gd name="adj" fmla="val 10526"/>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81" name="Rounded Rectangle 80"/>
          <p:cNvSpPr/>
          <p:nvPr/>
        </p:nvSpPr>
        <p:spPr>
          <a:xfrm>
            <a:off x="6172200" y="2807208"/>
            <a:ext cx="1188720" cy="694944"/>
          </a:xfrm>
          <a:prstGeom prst="roundRect">
            <a:avLst>
              <a:gd name="adj" fmla="val 10526"/>
            </a:avLst>
          </a:prstGeom>
          <a:solidFill>
            <a:srgbClr val="E3A94F"/>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Aft>
                <a:spcPts val="0"/>
              </a:spcAft>
            </a:pPr>
            <a:r>
              <a:rPr lang="en-US" sz="1100" b="1" i="0" noProof="0" dirty="0">
                <a:solidFill>
                  <a:srgbClr val="3A3A3A"/>
                </a:solidFill>
                <a:latin typeface="Arial"/>
              </a:rPr>
              <a:t>Arrival mode</a:t>
            </a:r>
          </a:p>
        </p:txBody>
      </p:sp>
      <p:sp>
        <p:nvSpPr>
          <p:cNvPr id="82" name="TextBox 81"/>
          <p:cNvSpPr txBox="1"/>
          <p:nvPr/>
        </p:nvSpPr>
        <p:spPr>
          <a:xfrm>
            <a:off x="7498079" y="2843784"/>
            <a:ext cx="4023360" cy="621792"/>
          </a:xfrm>
          <a:prstGeom prst="rect">
            <a:avLst/>
          </a:prstGeom>
          <a:noFill/>
        </p:spPr>
        <p:txBody>
          <a:bodyPr wrap="square" lIns="0" tIns="0" rIns="0" bIns="0" anchor="ctr">
            <a:spAutoFit/>
          </a:bodyPr>
          <a:lstStyle/>
          <a:p>
            <a:pPr algn="l">
              <a:spcAft>
                <a:spcPts val="0"/>
              </a:spcAft>
            </a:pPr>
            <a:r>
              <a:rPr lang="en-US" sz="1100" b="0" i="0" noProof="0" dirty="0">
                <a:solidFill>
                  <a:srgbClr val="404040"/>
                </a:solidFill>
                <a:latin typeface="Arial"/>
              </a:rPr>
              <a:t>Is NS the right class? Or should it be QI (then we pick a grouping that keeps the analysis useful) or SA?</a:t>
            </a:r>
          </a:p>
        </p:txBody>
      </p:sp>
      <p:sp>
        <p:nvSpPr>
          <p:cNvPr id="83" name="Rounded Rectangle 82"/>
          <p:cNvSpPr/>
          <p:nvPr/>
        </p:nvSpPr>
        <p:spPr>
          <a:xfrm>
            <a:off x="6172200" y="3566160"/>
            <a:ext cx="5468112" cy="694944"/>
          </a:xfrm>
          <a:prstGeom prst="roundRect">
            <a:avLst>
              <a:gd name="adj" fmla="val 10526"/>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84" name="Rounded Rectangle 83"/>
          <p:cNvSpPr/>
          <p:nvPr/>
        </p:nvSpPr>
        <p:spPr>
          <a:xfrm>
            <a:off x="6172200" y="3566160"/>
            <a:ext cx="1188720" cy="694944"/>
          </a:xfrm>
          <a:prstGeom prst="roundRect">
            <a:avLst>
              <a:gd name="adj" fmla="val 10526"/>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Aft>
                <a:spcPts val="0"/>
              </a:spcAft>
            </a:pPr>
            <a:r>
              <a:rPr lang="en-US" sz="1100" b="1" i="0" noProof="0" dirty="0">
                <a:solidFill>
                  <a:srgbClr val="FFFFFF"/>
                </a:solidFill>
                <a:latin typeface="Arial"/>
              </a:rPr>
              <a:t>Date</a:t>
            </a:r>
          </a:p>
        </p:txBody>
      </p:sp>
      <p:sp>
        <p:nvSpPr>
          <p:cNvPr id="85" name="TextBox 84"/>
          <p:cNvSpPr txBox="1"/>
          <p:nvPr/>
        </p:nvSpPr>
        <p:spPr>
          <a:xfrm>
            <a:off x="7498079" y="3602736"/>
            <a:ext cx="4023360" cy="621792"/>
          </a:xfrm>
          <a:prstGeom prst="rect">
            <a:avLst/>
          </a:prstGeom>
          <a:noFill/>
        </p:spPr>
        <p:txBody>
          <a:bodyPr wrap="square" lIns="0" tIns="0" rIns="0" bIns="0" anchor="ctr">
            <a:spAutoFit/>
          </a:bodyPr>
          <a:lstStyle/>
          <a:p>
            <a:pPr algn="l">
              <a:spcAft>
                <a:spcPts val="0"/>
              </a:spcAft>
            </a:pPr>
            <a:r>
              <a:rPr lang="en-US" sz="1100" b="0" i="0" noProof="0" dirty="0">
                <a:solidFill>
                  <a:srgbClr val="404040"/>
                </a:solidFill>
                <a:latin typeface="Arial"/>
              </a:rPr>
              <a:t>Group by day or by week? Week is safer, but we lose information and some charts (e.g. the daily trend).</a:t>
            </a:r>
          </a:p>
        </p:txBody>
      </p:sp>
      <p:sp>
        <p:nvSpPr>
          <p:cNvPr id="86" name="Rounded Rectangle 85"/>
          <p:cNvSpPr/>
          <p:nvPr/>
        </p:nvSpPr>
        <p:spPr>
          <a:xfrm>
            <a:off x="6172200" y="4325112"/>
            <a:ext cx="5468112" cy="841248"/>
          </a:xfrm>
          <a:prstGeom prst="roundRect">
            <a:avLst>
              <a:gd name="adj" fmla="val 8695"/>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87" name="Rounded Rectangle 86"/>
          <p:cNvSpPr/>
          <p:nvPr/>
        </p:nvSpPr>
        <p:spPr>
          <a:xfrm>
            <a:off x="6172200" y="4325112"/>
            <a:ext cx="1188720" cy="841248"/>
          </a:xfrm>
          <a:prstGeom prst="roundRect">
            <a:avLst>
              <a:gd name="adj" fmla="val 8695"/>
            </a:avLst>
          </a:prstGeom>
          <a:solidFill>
            <a:srgbClr val="FF6666"/>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Aft>
                <a:spcPts val="0"/>
              </a:spcAft>
            </a:pPr>
            <a:r>
              <a:rPr lang="en-US" sz="1100" b="1" i="0" noProof="0" dirty="0">
                <a:solidFill>
                  <a:srgbClr val="FFFFFF"/>
                </a:solidFill>
                <a:latin typeface="Arial"/>
              </a:rPr>
              <a:t>Diagnosis</a:t>
            </a:r>
          </a:p>
        </p:txBody>
      </p:sp>
      <p:sp>
        <p:nvSpPr>
          <p:cNvPr id="88" name="TextBox 87"/>
          <p:cNvSpPr txBox="1"/>
          <p:nvPr/>
        </p:nvSpPr>
        <p:spPr>
          <a:xfrm>
            <a:off x="7498079" y="4407183"/>
            <a:ext cx="4023360" cy="677108"/>
          </a:xfrm>
          <a:prstGeom prst="rect">
            <a:avLst/>
          </a:prstGeom>
          <a:noFill/>
        </p:spPr>
        <p:txBody>
          <a:bodyPr wrap="square" lIns="0" tIns="0" rIns="0" bIns="0" anchor="ctr">
            <a:spAutoFit/>
          </a:bodyPr>
          <a:lstStyle/>
          <a:p>
            <a:r>
              <a:rPr lang="en-US" sz="1100" b="0" i="0" noProof="0" dirty="0">
                <a:solidFill>
                  <a:srgbClr val="404040"/>
                </a:solidFill>
                <a:latin typeface="Arial"/>
              </a:rPr>
              <a:t>ICD - 10 code for diagnosis or only block/chapter? </a:t>
            </a:r>
            <a:r>
              <a:rPr lang="en-US" sz="1100" dirty="0">
                <a:solidFill>
                  <a:srgbClr val="404040"/>
                </a:solidFill>
                <a:latin typeface="Arial"/>
              </a:rPr>
              <a:t>Chapters reveal less if inferred and are harder to link to external sources, but we lose clinical detail and l-diversity becomes harder to meet.</a:t>
            </a:r>
          </a:p>
        </p:txBody>
      </p:sp>
      <p:sp>
        <p:nvSpPr>
          <p:cNvPr id="89" name="Rounded Rectangle 88"/>
          <p:cNvSpPr/>
          <p:nvPr/>
        </p:nvSpPr>
        <p:spPr>
          <a:xfrm>
            <a:off x="6172200" y="5230368"/>
            <a:ext cx="5468112" cy="548640"/>
          </a:xfrm>
          <a:prstGeom prst="roundRect">
            <a:avLst>
              <a:gd name="adj" fmla="val 13333"/>
            </a:avLst>
          </a:prstGeom>
          <a:solidFill>
            <a:srgbClr val="F6F8F8"/>
          </a:solidFill>
          <a:ln w="12700">
            <a:solidFill>
              <a:srgbClr val="DCE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p>
        </p:txBody>
      </p:sp>
      <p:sp>
        <p:nvSpPr>
          <p:cNvPr id="90" name="Rounded Rectangle 89"/>
          <p:cNvSpPr/>
          <p:nvPr/>
        </p:nvSpPr>
        <p:spPr>
          <a:xfrm>
            <a:off x="6172200" y="5230368"/>
            <a:ext cx="1188720" cy="548640"/>
          </a:xfrm>
          <a:prstGeom prst="roundRect">
            <a:avLst>
              <a:gd name="adj" fmla="val 13333"/>
            </a:avLst>
          </a:prstGeom>
          <a:solidFill>
            <a:srgbClr val="6B9EA4"/>
          </a:solidFill>
          <a:ln>
            <a:noFill/>
          </a:ln>
          <a:effectLst/>
        </p:spPr>
        <p:style>
          <a:lnRef idx="1">
            <a:schemeClr val="accent1"/>
          </a:lnRef>
          <a:fillRef idx="3">
            <a:schemeClr val="accent1"/>
          </a:fillRef>
          <a:effectRef idx="2">
            <a:schemeClr val="accent1"/>
          </a:effectRef>
          <a:fontRef idx="minor">
            <a:schemeClr val="lt1"/>
          </a:fontRef>
        </p:style>
        <p:txBody>
          <a:bodyPr wrap="square" lIns="45720" tIns="0" rIns="45720" bIns="0" rtlCol="0" anchor="ctr"/>
          <a:lstStyle/>
          <a:p>
            <a:pPr algn="ctr">
              <a:spcAft>
                <a:spcPts val="0"/>
              </a:spcAft>
            </a:pPr>
            <a:r>
              <a:rPr lang="en-US" sz="1100" b="1" i="0" noProof="0" dirty="0">
                <a:solidFill>
                  <a:srgbClr val="FFFFFF"/>
                </a:solidFill>
                <a:latin typeface="Arial"/>
              </a:rPr>
              <a:t>Age</a:t>
            </a:r>
          </a:p>
        </p:txBody>
      </p:sp>
      <p:sp>
        <p:nvSpPr>
          <p:cNvPr id="91" name="TextBox 90"/>
          <p:cNvSpPr txBox="1"/>
          <p:nvPr/>
        </p:nvSpPr>
        <p:spPr>
          <a:xfrm>
            <a:off x="7498079" y="5420049"/>
            <a:ext cx="4023360" cy="169277"/>
          </a:xfrm>
          <a:prstGeom prst="rect">
            <a:avLst/>
          </a:prstGeom>
          <a:noFill/>
        </p:spPr>
        <p:txBody>
          <a:bodyPr wrap="square" lIns="0" tIns="0" rIns="0" bIns="0" anchor="ctr">
            <a:spAutoFit/>
          </a:bodyPr>
          <a:lstStyle/>
          <a:p>
            <a:r>
              <a:rPr lang="en-US" sz="1100" b="0" i="0" noProof="0" dirty="0">
                <a:solidFill>
                  <a:srgbClr val="404040"/>
                </a:solidFill>
                <a:latin typeface="Arial" panose="020B0604020202020204" pitchFamily="34" charset="0"/>
                <a:cs typeface="Arial" panose="020B0604020202020204" pitchFamily="34" charset="0"/>
              </a:rPr>
              <a:t>Is it OK to group age in only 2 bands (</a:t>
            </a:r>
            <a:r>
              <a:rPr lang="en-US" sz="1100" noProof="0" dirty="0">
                <a:latin typeface="Arial" panose="020B0604020202020204" pitchFamily="34" charset="0"/>
                <a:cs typeface="Arial" panose="020B0604020202020204" pitchFamily="34" charset="0"/>
              </a:rPr>
              <a:t>excluding pediatric</a:t>
            </a:r>
            <a:r>
              <a:rPr lang="en-US" sz="1100" b="0" i="0" noProof="0" dirty="0">
                <a:solidFill>
                  <a:srgbClr val="404040"/>
                </a:solidFill>
                <a:latin typeface="Arial" panose="020B0604020202020204" pitchFamily="34" charset="0"/>
                <a:cs typeface="Arial" panose="020B0604020202020204" pitchFamily="34" charset="0"/>
              </a:rPr>
              <a:t>)?</a:t>
            </a:r>
          </a:p>
        </p:txBody>
      </p:sp>
      <p:sp>
        <p:nvSpPr>
          <p:cNvPr id="92" name="Rounded Rectangle 91"/>
          <p:cNvSpPr/>
          <p:nvPr/>
        </p:nvSpPr>
        <p:spPr>
          <a:xfrm>
            <a:off x="548640" y="5943600"/>
            <a:ext cx="11091672" cy="457200"/>
          </a:xfrm>
          <a:prstGeom prst="roundRect">
            <a:avLst>
              <a:gd name="adj" fmla="val 16000"/>
            </a:avLst>
          </a:prstGeom>
          <a:solidFill>
            <a:srgbClr val="5E777A"/>
          </a:solidFill>
          <a:ln>
            <a:noFill/>
          </a:ln>
          <a:effectLst/>
        </p:spPr>
        <p:style>
          <a:lnRef idx="1">
            <a:schemeClr val="accent1"/>
          </a:lnRef>
          <a:fillRef idx="3">
            <a:schemeClr val="accent1"/>
          </a:fillRef>
          <a:effectRef idx="2">
            <a:schemeClr val="accent1"/>
          </a:effectRef>
          <a:fontRef idx="minor">
            <a:schemeClr val="lt1"/>
          </a:fontRef>
        </p:style>
        <p:txBody>
          <a:bodyPr wrap="square" tIns="0" bIns="0" rtlCol="0" anchor="ctr"/>
          <a:lstStyle/>
          <a:p>
            <a:pPr algn="ctr">
              <a:spcAft>
                <a:spcPts val="0"/>
              </a:spcAft>
            </a:pPr>
            <a:r>
              <a:rPr lang="en-US" sz="1200" b="1" i="0" noProof="0" dirty="0">
                <a:solidFill>
                  <a:srgbClr val="FFFFFF"/>
                </a:solidFill>
                <a:latin typeface="Arial"/>
              </a:rPr>
              <a:t>After every step, measure the cost: records suppressed and utility lost. </a:t>
            </a:r>
          </a:p>
        </p:txBody>
      </p:sp>
    </p:spTree>
    <p:extLst>
      <p:ext uri="{BB962C8B-B14F-4D97-AF65-F5344CB8AC3E}">
        <p14:creationId xmlns:p14="http://schemas.microsoft.com/office/powerpoint/2010/main" val="3996554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logo_white.png"/>
          <p:cNvPicPr>
            <a:picLocks noChangeAspect="1"/>
          </p:cNvPicPr>
          <p:nvPr/>
        </p:nvPicPr>
        <p:blipFill>
          <a:blip r:embed="rId4"/>
          <a:stretch>
            <a:fillRect/>
          </a:stretch>
        </p:blipFill>
        <p:spPr>
          <a:xfrm>
            <a:off x="10967829" y="316611"/>
            <a:ext cx="945746" cy="956617"/>
          </a:xfrm>
          <a:prstGeom prst="rect">
            <a:avLst/>
          </a:prstGeom>
        </p:spPr>
      </p:pic>
      <p:sp>
        <p:nvSpPr>
          <p:cNvPr id="4" name="Text 1"/>
          <p:cNvSpPr txBox="1"/>
          <p:nvPr/>
        </p:nvSpPr>
        <p:spPr>
          <a:xfrm>
            <a:off x="548640" y="548640"/>
            <a:ext cx="10515600" cy="822960"/>
          </a:xfrm>
          <a:prstGeom prst="rect">
            <a:avLst/>
          </a:prstGeom>
          <a:noFill/>
          <a:ln/>
        </p:spPr>
        <p:txBody>
          <a:bodyPr wrap="square" lIns="0" tIns="0" rIns="0" bIns="0" rtlCol="0" anchor="ctr"/>
          <a:lstStyle/>
          <a:p>
            <a:r>
              <a:rPr lang="en-US" sz="2600" b="1" noProof="0" dirty="0">
                <a:solidFill>
                  <a:srgbClr val="5E777A"/>
                </a:solidFill>
                <a:latin typeface="Arial" pitchFamily="34" charset="0"/>
                <a:ea typeface="Arial" pitchFamily="34" charset="-122"/>
                <a:cs typeface="Arial" pitchFamily="34" charset="-120"/>
              </a:rPr>
              <a:t>A Deliberate Trade-off: </a:t>
            </a:r>
            <a:r>
              <a:rPr lang="en-US" sz="2600" b="1" noProof="0" dirty="0">
                <a:solidFill>
                  <a:srgbClr val="5E777A"/>
                </a:solidFill>
                <a:latin typeface="Arial" pitchFamily="34" charset="0"/>
                <a:cs typeface="Arial" pitchFamily="34" charset="-120"/>
              </a:rPr>
              <a:t>Balancing Privacy and Data Utility</a:t>
            </a:r>
          </a:p>
        </p:txBody>
      </p:sp>
      <p:sp>
        <p:nvSpPr>
          <p:cNvPr id="5" name="Shape 2"/>
          <p:cNvSpPr/>
          <p:nvPr/>
        </p:nvSpPr>
        <p:spPr>
          <a:xfrm>
            <a:off x="548640" y="1691640"/>
            <a:ext cx="11091672" cy="4526280"/>
          </a:xfrm>
          <a:prstGeom prst="roundRect">
            <a:avLst>
              <a:gd name="adj" fmla="val 3810"/>
            </a:avLst>
          </a:prstGeom>
          <a:solidFill>
            <a:srgbClr val="FFFFFF"/>
          </a:solidFill>
          <a:ln w="12700">
            <a:solidFill>
              <a:srgbClr val="DCE9E5"/>
            </a:solidFill>
            <a:prstDash val="solid"/>
          </a:ln>
          <a:effectLst>
            <a:outerShdw blurRad="114300" dist="25400" dir="5400000" algn="bl" rotWithShape="0">
              <a:srgbClr val="5E777A">
                <a:alpha val="16000"/>
              </a:srgbClr>
            </a:outerShdw>
          </a:effectLst>
        </p:spPr>
        <p:txBody>
          <a:bodyPr/>
          <a:lstStyle/>
          <a:p>
            <a:endParaRPr lang="en-US" noProof="0" dirty="0"/>
          </a:p>
        </p:txBody>
      </p:sp>
      <p:sp>
        <p:nvSpPr>
          <p:cNvPr id="6" name="Shape 3"/>
          <p:cNvSpPr/>
          <p:nvPr/>
        </p:nvSpPr>
        <p:spPr>
          <a:xfrm>
            <a:off x="548640" y="1691640"/>
            <a:ext cx="11091672" cy="54864"/>
          </a:xfrm>
          <a:prstGeom prst="rect">
            <a:avLst/>
          </a:prstGeom>
          <a:solidFill>
            <a:srgbClr val="FF6666"/>
          </a:solidFill>
          <a:ln/>
        </p:spPr>
        <p:txBody>
          <a:bodyPr/>
          <a:lstStyle/>
          <a:p>
            <a:endParaRPr lang="en-US" noProof="0" dirty="0"/>
          </a:p>
        </p:txBody>
      </p:sp>
      <p:sp>
        <p:nvSpPr>
          <p:cNvPr id="7" name="Text 4"/>
          <p:cNvSpPr txBox="1"/>
          <p:nvPr/>
        </p:nvSpPr>
        <p:spPr>
          <a:xfrm>
            <a:off x="836676" y="1856841"/>
            <a:ext cx="10515600" cy="668160"/>
          </a:xfrm>
          <a:prstGeom prst="rect">
            <a:avLst/>
          </a:prstGeom>
          <a:noFill/>
          <a:ln/>
        </p:spPr>
        <p:txBody>
          <a:bodyPr wrap="square" lIns="0" tIns="0" rIns="0" bIns="0" rtlCol="0" anchor="ctr"/>
          <a:lstStyle/>
          <a:p>
            <a:pPr>
              <a:spcAft>
                <a:spcPts val="400"/>
              </a:spcAft>
            </a:pPr>
            <a:r>
              <a:rPr lang="en-US" sz="1400" noProof="0" dirty="0">
                <a:solidFill>
                  <a:srgbClr val="5E777A"/>
                </a:solidFill>
                <a:latin typeface="Arial" pitchFamily="34" charset="0"/>
                <a:cs typeface="Arial" pitchFamily="34" charset="-120"/>
              </a:rPr>
              <a:t>We chose a configuration that is safe enough and still useful for the dashboard.</a:t>
            </a:r>
          </a:p>
          <a:p>
            <a:pPr marL="0" indent="0">
              <a:lnSpc>
                <a:spcPts val="2000"/>
              </a:lnSpc>
              <a:buNone/>
            </a:pPr>
            <a:endParaRPr lang="en-US" sz="1400" noProof="0" dirty="0"/>
          </a:p>
        </p:txBody>
      </p:sp>
      <p:sp>
        <p:nvSpPr>
          <p:cNvPr id="9" name="Shape 6"/>
          <p:cNvSpPr/>
          <p:nvPr/>
        </p:nvSpPr>
        <p:spPr>
          <a:xfrm>
            <a:off x="1766111" y="4141526"/>
            <a:ext cx="2029910" cy="1214645"/>
          </a:xfrm>
          <a:prstGeom prst="roundRect">
            <a:avLst>
              <a:gd name="adj" fmla="val 3137"/>
            </a:avLst>
          </a:prstGeom>
          <a:solidFill>
            <a:srgbClr val="5E777A"/>
          </a:solidFill>
          <a:ln/>
        </p:spPr>
        <p:txBody>
          <a:bodyPr/>
          <a:lstStyle/>
          <a:p>
            <a:endParaRPr lang="en-US" noProof="0" dirty="0"/>
          </a:p>
        </p:txBody>
      </p:sp>
      <p:sp>
        <p:nvSpPr>
          <p:cNvPr id="10" name="Text 7"/>
          <p:cNvSpPr txBox="1"/>
          <p:nvPr/>
        </p:nvSpPr>
        <p:spPr>
          <a:xfrm>
            <a:off x="2031229" y="4278134"/>
            <a:ext cx="3063240" cy="502920"/>
          </a:xfrm>
          <a:prstGeom prst="rect">
            <a:avLst/>
          </a:prstGeom>
          <a:noFill/>
          <a:ln/>
        </p:spPr>
        <p:txBody>
          <a:bodyPr wrap="square" lIns="0" tIns="0" rIns="0" bIns="0" rtlCol="0" anchor="ctr"/>
          <a:lstStyle/>
          <a:p>
            <a:pPr marL="0" indent="0">
              <a:lnSpc>
                <a:spcPts val="1700"/>
              </a:lnSpc>
              <a:buNone/>
            </a:pPr>
            <a:r>
              <a:rPr lang="en-US" sz="1400" b="1" noProof="0" dirty="0">
                <a:solidFill>
                  <a:srgbClr val="FFFFFF"/>
                </a:solidFill>
                <a:latin typeface="Arial" pitchFamily="34" charset="0"/>
                <a:ea typeface="Arial" pitchFamily="34" charset="-122"/>
                <a:cs typeface="Arial" pitchFamily="34" charset="-120"/>
              </a:rPr>
              <a:t>Privacy protection</a:t>
            </a:r>
            <a:endParaRPr lang="en-US" sz="1400" noProof="0" dirty="0"/>
          </a:p>
        </p:txBody>
      </p:sp>
      <p:sp>
        <p:nvSpPr>
          <p:cNvPr id="11" name="Text 8"/>
          <p:cNvSpPr txBox="1"/>
          <p:nvPr/>
        </p:nvSpPr>
        <p:spPr>
          <a:xfrm>
            <a:off x="1921501" y="4831636"/>
            <a:ext cx="1766285" cy="414639"/>
          </a:xfrm>
          <a:prstGeom prst="rect">
            <a:avLst/>
          </a:prstGeom>
          <a:noFill/>
          <a:ln/>
        </p:spPr>
        <p:txBody>
          <a:bodyPr wrap="square" lIns="0" tIns="0" rIns="0" bIns="0" rtlCol="0" anchor="ctr"/>
          <a:lstStyle/>
          <a:p>
            <a:pPr algn="ctr"/>
            <a:r>
              <a:rPr lang="en-US" sz="1100" noProof="0" dirty="0">
                <a:solidFill>
                  <a:srgbClr val="FFFFFF"/>
                </a:solidFill>
                <a:latin typeface="Arial" pitchFamily="34" charset="0"/>
                <a:cs typeface="Arial" pitchFamily="34" charset="-120"/>
              </a:rPr>
              <a:t>No record can be isolated (k = 5, l = 3)</a:t>
            </a:r>
          </a:p>
        </p:txBody>
      </p:sp>
      <p:pic>
        <p:nvPicPr>
          <p:cNvPr id="18" name="Immagine 17">
            <a:extLst>
              <a:ext uri="{FF2B5EF4-FFF2-40B4-BE49-F238E27FC236}">
                <a16:creationId xmlns:a16="http://schemas.microsoft.com/office/drawing/2014/main" id="{4BD3D5EE-0B61-DE0D-9C70-E6F42F815763}"/>
              </a:ext>
            </a:extLst>
          </p:cNvPr>
          <p:cNvPicPr>
            <a:picLocks noChangeAspect="1"/>
          </p:cNvPicPr>
          <p:nvPr/>
        </p:nvPicPr>
        <p:blipFill>
          <a:blip r:embed="rId5"/>
          <a:stretch>
            <a:fillRect/>
          </a:stretch>
        </p:blipFill>
        <p:spPr>
          <a:xfrm>
            <a:off x="9825373" y="3884448"/>
            <a:ext cx="1814939" cy="1814939"/>
          </a:xfrm>
          <a:prstGeom prst="rect">
            <a:avLst/>
          </a:prstGeom>
        </p:spPr>
      </p:pic>
      <p:cxnSp>
        <p:nvCxnSpPr>
          <p:cNvPr id="20" name="Connettore 2 19">
            <a:extLst>
              <a:ext uri="{FF2B5EF4-FFF2-40B4-BE49-F238E27FC236}">
                <a16:creationId xmlns:a16="http://schemas.microsoft.com/office/drawing/2014/main" id="{F25D6A27-CCDA-4B3D-84C9-6A8EA3AA24CC}"/>
              </a:ext>
            </a:extLst>
          </p:cNvPr>
          <p:cNvCxnSpPr/>
          <p:nvPr/>
        </p:nvCxnSpPr>
        <p:spPr>
          <a:xfrm>
            <a:off x="937549" y="4791918"/>
            <a:ext cx="9734309" cy="0"/>
          </a:xfrm>
          <a:prstGeom prst="straightConnector1">
            <a:avLst/>
          </a:prstGeom>
          <a:ln w="76200">
            <a:solidFill>
              <a:srgbClr val="5E777A"/>
            </a:solidFill>
            <a:prstDash val="lgDashDotDot"/>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Shape 9"/>
          <p:cNvSpPr/>
          <p:nvPr/>
        </p:nvSpPr>
        <p:spPr>
          <a:xfrm>
            <a:off x="4532397" y="4174454"/>
            <a:ext cx="2030400" cy="1213200"/>
          </a:xfrm>
          <a:prstGeom prst="roundRect">
            <a:avLst>
              <a:gd name="adj" fmla="val 3137"/>
            </a:avLst>
          </a:prstGeom>
          <a:solidFill>
            <a:srgbClr val="7AA7AC"/>
          </a:solidFill>
          <a:ln/>
        </p:spPr>
        <p:txBody>
          <a:bodyPr/>
          <a:lstStyle/>
          <a:p>
            <a:endParaRPr lang="en-US" noProof="0" dirty="0"/>
          </a:p>
        </p:txBody>
      </p:sp>
      <p:sp>
        <p:nvSpPr>
          <p:cNvPr id="13" name="Text 10"/>
          <p:cNvSpPr txBox="1"/>
          <p:nvPr/>
        </p:nvSpPr>
        <p:spPr>
          <a:xfrm>
            <a:off x="5114460" y="4236984"/>
            <a:ext cx="961091" cy="502920"/>
          </a:xfrm>
          <a:prstGeom prst="rect">
            <a:avLst/>
          </a:prstGeom>
          <a:noFill/>
          <a:ln/>
        </p:spPr>
        <p:txBody>
          <a:bodyPr wrap="square" lIns="0" tIns="0" rIns="0" bIns="0" rtlCol="0" anchor="ctr"/>
          <a:lstStyle/>
          <a:p>
            <a:pPr marL="0" indent="0">
              <a:lnSpc>
                <a:spcPts val="1700"/>
              </a:lnSpc>
              <a:buNone/>
            </a:pPr>
            <a:r>
              <a:rPr lang="en-US" sz="1400" b="1" noProof="0" dirty="0">
                <a:solidFill>
                  <a:srgbClr val="FFFFFF"/>
                </a:solidFill>
                <a:latin typeface="Arial" pitchFamily="34" charset="0"/>
                <a:ea typeface="Arial" pitchFamily="34" charset="-122"/>
                <a:cs typeface="Arial" pitchFamily="34" charset="-120"/>
              </a:rPr>
              <a:t>Data utility</a:t>
            </a:r>
            <a:endParaRPr lang="en-US" sz="1400" noProof="0" dirty="0"/>
          </a:p>
        </p:txBody>
      </p:sp>
      <p:sp>
        <p:nvSpPr>
          <p:cNvPr id="14" name="Text 11"/>
          <p:cNvSpPr txBox="1"/>
          <p:nvPr/>
        </p:nvSpPr>
        <p:spPr>
          <a:xfrm>
            <a:off x="4603334" y="4799146"/>
            <a:ext cx="1888525" cy="536026"/>
          </a:xfrm>
          <a:prstGeom prst="rect">
            <a:avLst/>
          </a:prstGeom>
          <a:noFill/>
          <a:ln/>
        </p:spPr>
        <p:txBody>
          <a:bodyPr wrap="square" lIns="0" tIns="0" rIns="0" bIns="0" rtlCol="0" anchor="ctr"/>
          <a:lstStyle/>
          <a:p>
            <a:pPr algn="ctr"/>
            <a:r>
              <a:rPr lang="en-US" sz="1100" noProof="0" dirty="0">
                <a:solidFill>
                  <a:srgbClr val="FFFFFF"/>
                </a:solidFill>
                <a:latin typeface="Arial" pitchFamily="34" charset="0"/>
                <a:cs typeface="Arial" pitchFamily="34" charset="-120"/>
              </a:rPr>
              <a:t>True values, less detail. 91–97% of records kept</a:t>
            </a:r>
          </a:p>
        </p:txBody>
      </p:sp>
      <p:sp>
        <p:nvSpPr>
          <p:cNvPr id="15" name="Shape 12"/>
          <p:cNvSpPr/>
          <p:nvPr/>
        </p:nvSpPr>
        <p:spPr>
          <a:xfrm>
            <a:off x="7288886" y="4174454"/>
            <a:ext cx="2030400" cy="1213200"/>
          </a:xfrm>
          <a:prstGeom prst="roundRect">
            <a:avLst>
              <a:gd name="adj" fmla="val 3137"/>
            </a:avLst>
          </a:prstGeom>
          <a:solidFill>
            <a:srgbClr val="FF6666"/>
          </a:solidFill>
          <a:ln/>
        </p:spPr>
        <p:txBody>
          <a:bodyPr/>
          <a:lstStyle/>
          <a:p>
            <a:endParaRPr lang="en-US" noProof="0" dirty="0"/>
          </a:p>
        </p:txBody>
      </p:sp>
      <p:sp>
        <p:nvSpPr>
          <p:cNvPr id="16" name="Text 13"/>
          <p:cNvSpPr txBox="1"/>
          <p:nvPr/>
        </p:nvSpPr>
        <p:spPr>
          <a:xfrm>
            <a:off x="7842689" y="4236984"/>
            <a:ext cx="3063240" cy="502920"/>
          </a:xfrm>
          <a:prstGeom prst="rect">
            <a:avLst/>
          </a:prstGeom>
          <a:noFill/>
          <a:ln/>
        </p:spPr>
        <p:txBody>
          <a:bodyPr wrap="square" lIns="0" tIns="0" rIns="0" bIns="0" rtlCol="0" anchor="ctr"/>
          <a:lstStyle/>
          <a:p>
            <a:pPr marL="0" indent="0">
              <a:lnSpc>
                <a:spcPts val="1700"/>
              </a:lnSpc>
              <a:buNone/>
            </a:pPr>
            <a:r>
              <a:rPr lang="en-US" sz="1400" b="1" noProof="0" dirty="0">
                <a:solidFill>
                  <a:srgbClr val="FFFFFF"/>
                </a:solidFill>
                <a:latin typeface="Arial" pitchFamily="34" charset="0"/>
                <a:ea typeface="Arial" pitchFamily="34" charset="-122"/>
                <a:cs typeface="Arial" pitchFamily="34" charset="-120"/>
              </a:rPr>
              <a:t>Scalability</a:t>
            </a:r>
            <a:endParaRPr lang="en-US" sz="1400" noProof="0" dirty="0"/>
          </a:p>
        </p:txBody>
      </p:sp>
      <p:sp>
        <p:nvSpPr>
          <p:cNvPr id="17" name="Text 14"/>
          <p:cNvSpPr txBox="1"/>
          <p:nvPr/>
        </p:nvSpPr>
        <p:spPr>
          <a:xfrm>
            <a:off x="7424091" y="4880831"/>
            <a:ext cx="1879238" cy="419408"/>
          </a:xfrm>
          <a:prstGeom prst="rect">
            <a:avLst/>
          </a:prstGeom>
          <a:noFill/>
          <a:ln/>
        </p:spPr>
        <p:txBody>
          <a:bodyPr wrap="square" lIns="0" tIns="0" rIns="0" bIns="0" rtlCol="0" anchor="ctr"/>
          <a:lstStyle/>
          <a:p>
            <a:pPr algn="ctr"/>
            <a:r>
              <a:rPr lang="en-US" sz="1100" noProof="0" dirty="0">
                <a:solidFill>
                  <a:srgbClr val="FFFFFF"/>
                </a:solidFill>
                <a:latin typeface="Arial" pitchFamily="34" charset="0"/>
                <a:cs typeface="Arial" pitchFamily="34" charset="-120"/>
              </a:rPr>
              <a:t>Same pipeline, tested in 2 hospitals</a:t>
            </a:r>
          </a:p>
        </p:txBody>
      </p:sp>
      <p:sp>
        <p:nvSpPr>
          <p:cNvPr id="8" name="Text 18">
            <a:extLst>
              <a:ext uri="{FF2B5EF4-FFF2-40B4-BE49-F238E27FC236}">
                <a16:creationId xmlns:a16="http://schemas.microsoft.com/office/drawing/2014/main" id="{0BF340E7-D05E-D6B5-8C80-99055F37F610}"/>
              </a:ext>
            </a:extLst>
          </p:cNvPr>
          <p:cNvSpPr txBox="1"/>
          <p:nvPr/>
        </p:nvSpPr>
        <p:spPr>
          <a:xfrm>
            <a:off x="11548872" y="6446520"/>
            <a:ext cx="365760" cy="274320"/>
          </a:xfrm>
          <a:prstGeom prst="rect">
            <a:avLst/>
          </a:prstGeom>
          <a:noFill/>
          <a:ln/>
        </p:spPr>
        <p:txBody>
          <a:bodyPr wrap="square" lIns="0" tIns="0" rIns="0" bIns="0" rtlCol="0" anchor="ctr"/>
          <a:lstStyle/>
          <a:p>
            <a:pPr marL="0" indent="0" algn="r">
              <a:buNone/>
            </a:pPr>
            <a:r>
              <a:rPr lang="en-US" sz="1100" noProof="0" dirty="0">
                <a:solidFill>
                  <a:srgbClr val="6B7B7D"/>
                </a:solidFill>
                <a:latin typeface="Arial" pitchFamily="34" charset="0"/>
                <a:ea typeface="Arial" pitchFamily="34" charset="-122"/>
                <a:cs typeface="Arial" pitchFamily="34" charset="-120"/>
              </a:rPr>
              <a:t>13</a:t>
            </a:r>
            <a:endParaRPr lang="en-US" sz="1100" noProof="0" dirty="0"/>
          </a:p>
        </p:txBody>
      </p:sp>
      <p:sp>
        <p:nvSpPr>
          <p:cNvPr id="19" name="Rounded Rectangle 20">
            <a:extLst>
              <a:ext uri="{FF2B5EF4-FFF2-40B4-BE49-F238E27FC236}">
                <a16:creationId xmlns:a16="http://schemas.microsoft.com/office/drawing/2014/main" id="{1FA1CE7E-71F3-5612-5670-5E12C700A66A}"/>
              </a:ext>
            </a:extLst>
          </p:cNvPr>
          <p:cNvSpPr/>
          <p:nvPr/>
        </p:nvSpPr>
        <p:spPr>
          <a:xfrm>
            <a:off x="890728" y="2613913"/>
            <a:ext cx="2198973" cy="842365"/>
          </a:xfrm>
          <a:prstGeom prst="roundRect">
            <a:avLst>
              <a:gd name="adj" fmla="val 8000"/>
            </a:avLst>
          </a:prstGeom>
          <a:solidFill>
            <a:srgbClr val="EAF2F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400" b="1" noProof="0" dirty="0">
                <a:solidFill>
                  <a:srgbClr val="5E777A"/>
                </a:solidFill>
                <a:latin typeface="Arial"/>
              </a:rPr>
              <a:t>k = 5</a:t>
            </a:r>
          </a:p>
          <a:p>
            <a:pPr algn="ctr"/>
            <a:r>
              <a:rPr lang="en-US" sz="1100" noProof="0" dirty="0">
                <a:solidFill>
                  <a:srgbClr val="6B7B7D"/>
                </a:solidFill>
                <a:latin typeface="Arial"/>
              </a:rPr>
              <a:t>every group has at least 5 records</a:t>
            </a:r>
          </a:p>
        </p:txBody>
      </p:sp>
      <p:sp>
        <p:nvSpPr>
          <p:cNvPr id="22" name="Rounded Rectangle 21">
            <a:extLst>
              <a:ext uri="{FF2B5EF4-FFF2-40B4-BE49-F238E27FC236}">
                <a16:creationId xmlns:a16="http://schemas.microsoft.com/office/drawing/2014/main" id="{DF34D0E0-2BE0-5911-D15B-0BB4DC152FA2}"/>
              </a:ext>
            </a:extLst>
          </p:cNvPr>
          <p:cNvSpPr/>
          <p:nvPr/>
        </p:nvSpPr>
        <p:spPr>
          <a:xfrm>
            <a:off x="3576778" y="2613913"/>
            <a:ext cx="2198973" cy="842365"/>
          </a:xfrm>
          <a:prstGeom prst="roundRect">
            <a:avLst>
              <a:gd name="adj" fmla="val 8000"/>
            </a:avLst>
          </a:prstGeom>
          <a:solidFill>
            <a:srgbClr val="EAF2F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400" b="1" noProof="0" dirty="0">
                <a:solidFill>
                  <a:srgbClr val="5E777A"/>
                </a:solidFill>
                <a:latin typeface="Arial"/>
              </a:rPr>
              <a:t>l = 3</a:t>
            </a:r>
          </a:p>
          <a:p>
            <a:pPr algn="ctr"/>
            <a:r>
              <a:rPr lang="en-US" sz="1100" noProof="0" dirty="0">
                <a:solidFill>
                  <a:srgbClr val="6B7B7D"/>
                </a:solidFill>
                <a:latin typeface="Arial"/>
              </a:rPr>
              <a:t>at least 3 different sensitive values</a:t>
            </a:r>
          </a:p>
        </p:txBody>
      </p:sp>
      <p:sp>
        <p:nvSpPr>
          <p:cNvPr id="24" name="Rounded Rectangle 22">
            <a:extLst>
              <a:ext uri="{FF2B5EF4-FFF2-40B4-BE49-F238E27FC236}">
                <a16:creationId xmlns:a16="http://schemas.microsoft.com/office/drawing/2014/main" id="{AD2B2F14-A571-50AB-5EFB-D3085509B4B4}"/>
              </a:ext>
            </a:extLst>
          </p:cNvPr>
          <p:cNvSpPr/>
          <p:nvPr/>
        </p:nvSpPr>
        <p:spPr>
          <a:xfrm>
            <a:off x="6262828" y="2613913"/>
            <a:ext cx="2198973" cy="842365"/>
          </a:xfrm>
          <a:prstGeom prst="roundRect">
            <a:avLst>
              <a:gd name="adj" fmla="val 8000"/>
            </a:avLst>
          </a:prstGeom>
          <a:solidFill>
            <a:srgbClr val="EAF2F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400" b="1" noProof="0" dirty="0">
                <a:solidFill>
                  <a:srgbClr val="F26363"/>
                </a:solidFill>
                <a:latin typeface="Arial"/>
              </a:rPr>
              <a:t>91–97%</a:t>
            </a:r>
          </a:p>
          <a:p>
            <a:pPr algn="ctr"/>
            <a:r>
              <a:rPr lang="en-US" sz="1100" noProof="0" dirty="0">
                <a:solidFill>
                  <a:srgbClr val="6B7B7D"/>
                </a:solidFill>
                <a:latin typeface="Arial"/>
              </a:rPr>
              <a:t>of records kept</a:t>
            </a:r>
          </a:p>
        </p:txBody>
      </p:sp>
      <p:sp>
        <p:nvSpPr>
          <p:cNvPr id="26" name="Rounded Rectangle 23">
            <a:extLst>
              <a:ext uri="{FF2B5EF4-FFF2-40B4-BE49-F238E27FC236}">
                <a16:creationId xmlns:a16="http://schemas.microsoft.com/office/drawing/2014/main" id="{C78970ED-25EA-6FCD-EC15-9D7615F2251E}"/>
              </a:ext>
            </a:extLst>
          </p:cNvPr>
          <p:cNvSpPr/>
          <p:nvPr/>
        </p:nvSpPr>
        <p:spPr>
          <a:xfrm>
            <a:off x="8948878" y="2613913"/>
            <a:ext cx="2198973" cy="842365"/>
          </a:xfrm>
          <a:prstGeom prst="roundRect">
            <a:avLst>
              <a:gd name="adj" fmla="val 8000"/>
            </a:avLst>
          </a:prstGeom>
          <a:solidFill>
            <a:srgbClr val="EAF2F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400" b="1" noProof="0" dirty="0">
                <a:solidFill>
                  <a:srgbClr val="5E777A"/>
                </a:solidFill>
                <a:latin typeface="Arial"/>
              </a:rPr>
              <a:t>2 hospitals</a:t>
            </a:r>
          </a:p>
          <a:p>
            <a:pPr algn="ctr"/>
            <a:r>
              <a:rPr lang="en-US" sz="1100" noProof="0" dirty="0">
                <a:solidFill>
                  <a:srgbClr val="6B7B7D"/>
                </a:solidFill>
                <a:latin typeface="Arial"/>
              </a:rPr>
              <a:t>same pipeline, ready for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AC78E75-F8D7-36EB-EA8B-30FD802E2103}"/>
            </a:ext>
          </a:extLst>
        </p:cNvPr>
        <p:cNvGrpSpPr/>
        <p:nvPr/>
      </p:nvGrpSpPr>
      <p:grpSpPr>
        <a:xfrm>
          <a:off x="0" y="0"/>
          <a:ext cx="0" cy="0"/>
          <a:chOff x="0" y="0"/>
          <a:chExt cx="0" cy="0"/>
        </a:xfrm>
      </p:grpSpPr>
      <p:pic>
        <p:nvPicPr>
          <p:cNvPr id="2" name="Image 0" descr="/home/claude/assets/logo_white.png">
            <a:extLst>
              <a:ext uri="{FF2B5EF4-FFF2-40B4-BE49-F238E27FC236}">
                <a16:creationId xmlns:a16="http://schemas.microsoft.com/office/drawing/2014/main" id="{8AB18B91-E5B5-76C6-D34C-B024BD28DF91}"/>
              </a:ext>
            </a:extLst>
          </p:cNvPr>
          <p:cNvPicPr>
            <a:picLocks noChangeAspect="1"/>
          </p:cNvPicPr>
          <p:nvPr/>
        </p:nvPicPr>
        <p:blipFill>
          <a:blip r:embed="rId4"/>
          <a:stretch>
            <a:fillRect/>
          </a:stretch>
        </p:blipFill>
        <p:spPr>
          <a:xfrm>
            <a:off x="10967829" y="316611"/>
            <a:ext cx="945746" cy="956617"/>
          </a:xfrm>
          <a:prstGeom prst="rect">
            <a:avLst/>
          </a:prstGeom>
        </p:spPr>
      </p:pic>
      <p:sp>
        <p:nvSpPr>
          <p:cNvPr id="4" name="Text 1">
            <a:extLst>
              <a:ext uri="{FF2B5EF4-FFF2-40B4-BE49-F238E27FC236}">
                <a16:creationId xmlns:a16="http://schemas.microsoft.com/office/drawing/2014/main" id="{13705C5E-325A-5CAD-BBD8-59ED628475CB}"/>
              </a:ext>
            </a:extLst>
          </p:cNvPr>
          <p:cNvSpPr txBox="1"/>
          <p:nvPr/>
        </p:nvSpPr>
        <p:spPr>
          <a:xfrm>
            <a:off x="651934" y="2671282"/>
            <a:ext cx="10515600" cy="822960"/>
          </a:xfrm>
          <a:prstGeom prst="rect">
            <a:avLst/>
          </a:prstGeom>
          <a:noFill/>
          <a:ln/>
        </p:spPr>
        <p:txBody>
          <a:bodyPr wrap="square" lIns="0" tIns="0" rIns="0" bIns="0" rtlCol="0" anchor="ctr"/>
          <a:lstStyle/>
          <a:p>
            <a:pPr algn="ctr"/>
            <a:r>
              <a:rPr lang="it-IT" sz="2600" b="1" dirty="0">
                <a:solidFill>
                  <a:srgbClr val="5E777A"/>
                </a:solidFill>
                <a:latin typeface="Arial" pitchFamily="34" charset="0"/>
                <a:ea typeface="Arial" pitchFamily="34" charset="-122"/>
                <a:cs typeface="Arial" pitchFamily="34" charset="-120"/>
              </a:rPr>
              <a:t>THANK YOU </a:t>
            </a:r>
          </a:p>
          <a:p>
            <a:pPr algn="ctr"/>
            <a:r>
              <a:rPr lang="it-IT" sz="2600" b="1" dirty="0">
                <a:solidFill>
                  <a:srgbClr val="5E777A"/>
                </a:solidFill>
                <a:latin typeface="Arial" pitchFamily="34" charset="0"/>
                <a:ea typeface="Arial" pitchFamily="34" charset="-122"/>
                <a:cs typeface="Arial" pitchFamily="34" charset="-120"/>
              </a:rPr>
              <a:t> FOR YOUR ATTENTION </a:t>
            </a:r>
            <a:endParaRPr lang="en-US" sz="2600" b="1" dirty="0">
              <a:solidFill>
                <a:srgbClr val="5E777A"/>
              </a:solidFill>
              <a:latin typeface="Arial" pitchFamily="34" charset="0"/>
              <a:cs typeface="Arial" pitchFamily="34" charset="-120"/>
            </a:endParaRPr>
          </a:p>
        </p:txBody>
      </p:sp>
    </p:spTree>
    <p:extLst>
      <p:ext uri="{BB962C8B-B14F-4D97-AF65-F5344CB8AC3E}">
        <p14:creationId xmlns:p14="http://schemas.microsoft.com/office/powerpoint/2010/main" val="3543290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19A9312197DD49B3A30B5727D5E40E" ma:contentTypeVersion="11" ma:contentTypeDescription="Create a new document." ma:contentTypeScope="" ma:versionID="06b1ffc9459a3d384141193aadfac9e2">
  <xsd:schema xmlns:xsd="http://www.w3.org/2001/XMLSchema" xmlns:xs="http://www.w3.org/2001/XMLSchema" xmlns:p="http://schemas.microsoft.com/office/2006/metadata/properties" xmlns:ns3="5da8606c-c1de-450d-87dc-7af965d43a05" targetNamespace="http://schemas.microsoft.com/office/2006/metadata/properties" ma:root="true" ma:fieldsID="126341fa7e829b2b50cdd9604496702a" ns3:_="">
    <xsd:import namespace="5da8606c-c1de-450d-87dc-7af965d43a05"/>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OCR"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a8606c-c1de-450d-87dc-7af965d43a05"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18"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da8606c-c1de-450d-87dc-7af965d43a05" xsi:nil="true"/>
  </documentManagement>
</p:properties>
</file>

<file path=customXml/itemProps1.xml><?xml version="1.0" encoding="utf-8"?>
<ds:datastoreItem xmlns:ds="http://schemas.openxmlformats.org/officeDocument/2006/customXml" ds:itemID="{10FDF73E-819C-48CA-B4D1-8CAB08B200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a8606c-c1de-450d-87dc-7af965d43a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C4DA2C-9A3F-4A67-87B5-84DB9089E736}">
  <ds:schemaRefs>
    <ds:schemaRef ds:uri="http://schemas.microsoft.com/sharepoint/v3/contenttype/forms"/>
  </ds:schemaRefs>
</ds:datastoreItem>
</file>

<file path=customXml/itemProps3.xml><?xml version="1.0" encoding="utf-8"?>
<ds:datastoreItem xmlns:ds="http://schemas.openxmlformats.org/officeDocument/2006/customXml" ds:itemID="{5EE248BD-816B-4710-9EB0-ECAE1238E775}">
  <ds:schemaRefs>
    <ds:schemaRef ds:uri="http://schemas.microsoft.com/office/2006/documentManagement/types"/>
    <ds:schemaRef ds:uri="http://purl.org/dc/terms/"/>
    <ds:schemaRef ds:uri="http://schemas.microsoft.com/office/2006/metadata/properties"/>
    <ds:schemaRef ds:uri="http://www.w3.org/XML/1998/namespace"/>
    <ds:schemaRef ds:uri="5da8606c-c1de-450d-87dc-7af965d43a05"/>
    <ds:schemaRef ds:uri="http://purl.org/dc/dcmitype/"/>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14553</TotalTime>
  <Words>2491</Words>
  <Application>Microsoft Office PowerPoint</Application>
  <PresentationFormat>Widescreen</PresentationFormat>
  <Paragraphs>513</Paragraphs>
  <Slides>14</Slides>
  <Notes>14</Notes>
  <HiddenSlides>0</HiddenSlides>
  <MMClips>0</MMClips>
  <ScaleCrop>false</ScaleCrop>
  <HeadingPairs>
    <vt:vector size="6" baseType="variant">
      <vt:variant>
        <vt:lpstr>Caratteri utilizzati</vt:lpstr>
      </vt:variant>
      <vt:variant>
        <vt:i4>1</vt:i4>
      </vt:variant>
      <vt:variant>
        <vt:lpstr>Tema</vt:lpstr>
      </vt:variant>
      <vt:variant>
        <vt:i4>1</vt:i4>
      </vt:variant>
      <vt:variant>
        <vt:lpstr>Titoli diapositive</vt:lpstr>
      </vt:variant>
      <vt:variant>
        <vt:i4>14</vt:i4>
      </vt:variant>
    </vt:vector>
  </HeadingPairs>
  <TitlesOfParts>
    <vt:vector size="16" baseType="lpstr">
      <vt:lpstr>Arial</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eCream_Consortium_Meeting</dc:title>
  <dc:subject>PptxGenJS Presentation</dc:subject>
  <dc:creator>gabriella</dc:creator>
  <cp:lastModifiedBy>Nicastro Gabriella</cp:lastModifiedBy>
  <cp:revision>47</cp:revision>
  <dcterms:created xsi:type="dcterms:W3CDTF">2026-09-26T13:44:18Z</dcterms:created>
  <dcterms:modified xsi:type="dcterms:W3CDTF">2026-10-15T09:24:33Z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0x0101007B19A9312197DD49B3A30B5727D5E40E</vt:lpwstr>
  </property>
</Properties>
</file>